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10287000" cx="18288000"/>
  <p:notesSz cx="6858000" cy="9144000"/>
  <p:embeddedFontLst>
    <p:embeddedFont>
      <p:font typeface="Inter Light"/>
      <p:regular r:id="rId74"/>
      <p:bold r:id="rId75"/>
      <p:italic r:id="rId76"/>
      <p:boldItalic r:id="rId77"/>
    </p:embeddedFont>
    <p:embeddedFont>
      <p:font typeface="Inter"/>
      <p:regular r:id="rId78"/>
      <p:bold r:id="rId79"/>
      <p:italic r:id="rId80"/>
      <p:boldItalic r:id="rId81"/>
    </p:embeddedFont>
    <p:embeddedFont>
      <p:font typeface="Inter ExtraBold"/>
      <p:bold r:id="rId82"/>
      <p:boldItalic r:id="rId83"/>
    </p:embeddedFont>
    <p:embeddedFont>
      <p:font typeface="Inter Medium"/>
      <p:regular r:id="rId84"/>
      <p:bold r:id="rId85"/>
      <p:italic r:id="rId86"/>
      <p:boldItalic r:id="rId87"/>
    </p:embeddedFont>
    <p:embeddedFont>
      <p:font typeface="Comfortaa"/>
      <p:regular r:id="rId88"/>
      <p:bold r:id="rId89"/>
    </p:embeddedFont>
    <p:embeddedFont>
      <p:font typeface="Inter Black"/>
      <p:bold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63">
          <p15:clr>
            <a:srgbClr val="747775"/>
          </p15:clr>
        </p15:guide>
        <p15:guide id="2" pos="5760">
          <p15:clr>
            <a:srgbClr val="747775"/>
          </p15:clr>
        </p15:guide>
        <p15:guide id="3" pos="10929">
          <p15:clr>
            <a:srgbClr val="747775"/>
          </p15:clr>
        </p15:guide>
        <p15:guide id="4" pos="591">
          <p15:clr>
            <a:srgbClr val="747775"/>
          </p15:clr>
        </p15:guide>
        <p15:guide id="5" orient="horz" pos="615">
          <p15:clr>
            <a:srgbClr val="747775"/>
          </p15:clr>
        </p15:guide>
        <p15:guide id="6" orient="horz" pos="5865">
          <p15:clr>
            <a:srgbClr val="747775"/>
          </p15:clr>
        </p15:guide>
        <p15:guide id="7" orient="horz" pos="5390">
          <p15:clr>
            <a:srgbClr val="747775"/>
          </p15:clr>
        </p15:guide>
        <p15:guide id="8" pos="10656">
          <p15:clr>
            <a:srgbClr val="747775"/>
          </p15:clr>
        </p15:guide>
        <p15:guide id="9" orient="horz" pos="4301">
          <p15:clr>
            <a:srgbClr val="747775"/>
          </p15:clr>
        </p15:guide>
        <p15:guide id="10" orient="horz" pos="3471">
          <p15:clr>
            <a:srgbClr val="747775"/>
          </p15:clr>
        </p15:guide>
        <p15:guide id="11" orient="horz" pos="1551">
          <p15:clr>
            <a:srgbClr val="747775"/>
          </p15:clr>
        </p15:guide>
        <p15:guide id="12" pos="5065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63" orient="horz"/>
        <p:guide pos="5760"/>
        <p:guide pos="10929"/>
        <p:guide pos="591"/>
        <p:guide pos="615" orient="horz"/>
        <p:guide pos="5865" orient="horz"/>
        <p:guide pos="5390" orient="horz"/>
        <p:guide pos="10656"/>
        <p:guide pos="4301" orient="horz"/>
        <p:guide pos="3471" orient="horz"/>
        <p:guide pos="1551" orient="horz"/>
        <p:guide pos="506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InterMedium-regular.fntdata"/><Relationship Id="rId83" Type="http://schemas.openxmlformats.org/officeDocument/2006/relationships/font" Target="fonts/InterExtraBold-boldItalic.fntdata"/><Relationship Id="rId42" Type="http://schemas.openxmlformats.org/officeDocument/2006/relationships/slide" Target="slides/slide37.xml"/><Relationship Id="rId86" Type="http://schemas.openxmlformats.org/officeDocument/2006/relationships/font" Target="fonts/InterMedium-italic.fntdata"/><Relationship Id="rId41" Type="http://schemas.openxmlformats.org/officeDocument/2006/relationships/slide" Target="slides/slide36.xml"/><Relationship Id="rId85" Type="http://schemas.openxmlformats.org/officeDocument/2006/relationships/font" Target="fonts/InterMedium-bold.fntdata"/><Relationship Id="rId44" Type="http://schemas.openxmlformats.org/officeDocument/2006/relationships/slide" Target="slides/slide39.xml"/><Relationship Id="rId88" Type="http://schemas.openxmlformats.org/officeDocument/2006/relationships/font" Target="fonts/Comfortaa-regular.fntdata"/><Relationship Id="rId43" Type="http://schemas.openxmlformats.org/officeDocument/2006/relationships/slide" Target="slides/slide38.xml"/><Relationship Id="rId87" Type="http://schemas.openxmlformats.org/officeDocument/2006/relationships/font" Target="fonts/InterMedium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Comfortaa-bold.fntdata"/><Relationship Id="rId80" Type="http://schemas.openxmlformats.org/officeDocument/2006/relationships/font" Target="fonts/Inter-italic.fntdata"/><Relationship Id="rId82" Type="http://schemas.openxmlformats.org/officeDocument/2006/relationships/font" Target="fonts/InterExtraBold-bold.fntdata"/><Relationship Id="rId81" Type="http://schemas.openxmlformats.org/officeDocument/2006/relationships/font" Target="fonts/Inter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InterLight-bold.fntdata"/><Relationship Id="rId30" Type="http://schemas.openxmlformats.org/officeDocument/2006/relationships/slide" Target="slides/slide25.xml"/><Relationship Id="rId74" Type="http://schemas.openxmlformats.org/officeDocument/2006/relationships/font" Target="fonts/InterLight-regular.fntdata"/><Relationship Id="rId33" Type="http://schemas.openxmlformats.org/officeDocument/2006/relationships/slide" Target="slides/slide28.xml"/><Relationship Id="rId77" Type="http://schemas.openxmlformats.org/officeDocument/2006/relationships/font" Target="fonts/InterLight-boldItalic.fntdata"/><Relationship Id="rId32" Type="http://schemas.openxmlformats.org/officeDocument/2006/relationships/slide" Target="slides/slide27.xml"/><Relationship Id="rId76" Type="http://schemas.openxmlformats.org/officeDocument/2006/relationships/font" Target="fonts/InterLight-italic.fntdata"/><Relationship Id="rId35" Type="http://schemas.openxmlformats.org/officeDocument/2006/relationships/slide" Target="slides/slide30.xml"/><Relationship Id="rId79" Type="http://schemas.openxmlformats.org/officeDocument/2006/relationships/font" Target="fonts/Inter-bold.fntdata"/><Relationship Id="rId34" Type="http://schemas.openxmlformats.org/officeDocument/2006/relationships/slide" Target="slides/slide29.xml"/><Relationship Id="rId78" Type="http://schemas.openxmlformats.org/officeDocument/2006/relationships/font" Target="fonts/Inter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InterBlack-boldItalic.fntdata"/><Relationship Id="rId90" Type="http://schemas.openxmlformats.org/officeDocument/2006/relationships/font" Target="fonts/InterBlack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attacker@gmail.com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spoofed@gmail.com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f103bf0b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f103bf0b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b225694a4_3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fb225694a4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fb225694a4_3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fb225694a4_3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Message content explained in following slides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b225694a4_3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fb225694a4_3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79e69d7a99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79e69d7a99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Two main </a:t>
            </a:r>
            <a:r>
              <a:rPr lang="en-GB"/>
              <a:t>components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SMTP envelope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Message content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SMTP c</a:t>
            </a:r>
            <a:r>
              <a:rPr lang="en-GB">
                <a:solidFill>
                  <a:schemeClr val="dk1"/>
                </a:solidFill>
              </a:rPr>
              <a:t>ommands used to form the SMTP envelope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Tell the server’s where to send the email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Message content is broken up into two main sections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SMTP headers and message body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Use traditional mail analogy to explain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f0286f286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f0286f286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These are some of the basic SMTP headers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Overview of each one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Each header followed by </a:t>
            </a:r>
            <a:r>
              <a:rPr lang="en-GB"/>
              <a:t>carriage</a:t>
            </a:r>
            <a:r>
              <a:rPr lang="en-GB"/>
              <a:t> </a:t>
            </a:r>
            <a:r>
              <a:rPr lang="en-GB"/>
              <a:t>return</a:t>
            </a:r>
            <a:r>
              <a:rPr lang="en-GB"/>
              <a:t> and new line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Two sets of </a:t>
            </a:r>
            <a:r>
              <a:rPr lang="en-GB">
                <a:solidFill>
                  <a:schemeClr val="dk1"/>
                </a:solidFill>
              </a:rPr>
              <a:t>\r\n used to indicate the start of message body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Message body terminated with ‘.’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f07ece93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f07ece93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434190960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a434190960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For the purpose of this talk, I will only cover microsoft specific protections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f07ece93e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f07ece93e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Performed by </a:t>
            </a:r>
            <a:r>
              <a:rPr lang="en-GB"/>
              <a:t>recipient’s</a:t>
            </a:r>
            <a:r>
              <a:rPr lang="en-GB"/>
              <a:t> MTA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Already a lot of research on these methods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 decided to focus on Microsoft specific methods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f0bcd62f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f0bcd62f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Joke: Need to specify email otherwise you get images of sunscreen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f07ece93e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f07ece93e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f7a07513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ef7a07513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f07ece93e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f07ece93e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f0d2b49e6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f0d2b49e6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</a:t>
            </a:r>
            <a:r>
              <a:rPr lang="en-GB"/>
              <a:t>roprietary protections only offered to Microsoft tennants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fb225694a4_3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fb225694a4_3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Mention subject (top) and body (bottom)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f0f5fd8f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f0f5fd8f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Mention preview and body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No risk to breaking the email content (</a:t>
            </a:r>
            <a:r>
              <a:rPr lang="en-GB"/>
              <a:t>encryption</a:t>
            </a:r>
            <a:r>
              <a:rPr lang="en-GB"/>
              <a:t> </a:t>
            </a:r>
            <a:r>
              <a:rPr lang="en-GB"/>
              <a:t>friendly</a:t>
            </a:r>
            <a:r>
              <a:rPr lang="en-GB"/>
              <a:t>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f1313df00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f1313df00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Lots of components to anti-phishing policies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Ill give a brief overview of each one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fcc6e4cfc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fcc6e4cfc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f206b6c4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f206b6c4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Mailbox intelligence uses AI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Don’t talk </a:t>
            </a:r>
            <a:r>
              <a:rPr lang="en-GB"/>
              <a:t>about</a:t>
            </a:r>
            <a:r>
              <a:rPr lang="en-GB"/>
              <a:t> bypasses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0f5fd8f8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0f5fd8f8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Most common is first contact safety tip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I'm</a:t>
            </a:r>
            <a:r>
              <a:rPr lang="en-GB">
                <a:solidFill>
                  <a:schemeClr val="dk1"/>
                </a:solidFill>
              </a:rPr>
              <a:t> sure most of you have seen this </a:t>
            </a:r>
            <a:r>
              <a:rPr lang="en-GB">
                <a:solidFill>
                  <a:schemeClr val="dk1"/>
                </a:solidFill>
              </a:rPr>
              <a:t>little</a:t>
            </a:r>
            <a:r>
              <a:rPr lang="en-GB">
                <a:solidFill>
                  <a:schemeClr val="dk1"/>
                </a:solidFill>
              </a:rPr>
              <a:t> grey box at the top of the email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f25ba5a55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f25ba5a55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f25ba5a55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f25ba5a55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Now, all of these protections have one thing in common, a </a:t>
            </a:r>
            <a:r>
              <a:rPr lang="en-GB"/>
              <a:t>sole</a:t>
            </a:r>
            <a:r>
              <a:rPr lang="en-GB"/>
              <a:t> focus on the From header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This fact will become relevant later (foreshadowing)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1eb913f0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1eb913f0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So a bit about me before I start…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fb225694a4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fb225694a4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f26b7f4e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f26b7f4e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John Doe is the victim who will be receiving the emails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James Bond is who we will be impersonating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26b7f4e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f26b7f4e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So </a:t>
            </a:r>
            <a:r>
              <a:rPr lang="en-GB">
                <a:solidFill>
                  <a:schemeClr val="dk1"/>
                </a:solidFill>
              </a:rPr>
              <a:t>what</a:t>
            </a:r>
            <a:r>
              <a:rPr lang="en-GB">
                <a:solidFill>
                  <a:schemeClr val="dk1"/>
                </a:solidFill>
              </a:rPr>
              <a:t> happens if we send a regular email from an external domain to John Doe, well it looks like this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f26b7f4ef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f26b7f4ef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Display name “James Bond” recognised as similar to the real James Bond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Identified as impersonation attempt and blocked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f26b7f4ef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f26b7f4ef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So there is a sole focus on analysing the from header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What about other SMTP origination headers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Lets try including the Sender header in our email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f26b7f4ef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f26b7f4ef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Chosen legit.com in this example but it could be any domain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What happens if we choose an internal domain?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f26b7f4ef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f26b7f4ef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Can still see safety tips in the background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81204288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81204288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Since</a:t>
            </a:r>
            <a:r>
              <a:rPr lang="en-GB"/>
              <a:t> this is an HTML email, can we control the appearance with CSS?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Is it possible to hide this tip?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812042886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812042886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Tr element has no styles attached so how about we add our own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Prevents the safety tip from displaying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However, as I was </a:t>
            </a:r>
            <a:r>
              <a:rPr lang="en-GB"/>
              <a:t>writing</a:t>
            </a:r>
            <a:r>
              <a:rPr lang="en-GB"/>
              <a:t> these slides I realised that Microsoft secretly patched this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What do you do when someone is </a:t>
            </a:r>
            <a:r>
              <a:rPr lang="en-GB"/>
              <a:t>messing</a:t>
            </a:r>
            <a:r>
              <a:rPr lang="en-GB"/>
              <a:t> with your css? Slap important on there and call it done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812042886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812042886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Just take a moment to </a:t>
            </a:r>
            <a:r>
              <a:rPr lang="en-GB"/>
              <a:t>appreciate</a:t>
            </a:r>
            <a:r>
              <a:rPr lang="en-GB"/>
              <a:t> that inline css from Microsoft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So how does it work?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434190960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434190960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Going to start by giving some background on the SMTP protocol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812042886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812042886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How are safety tips inserted into emails with encrypted content?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Are they even inserted at all?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812042886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812042886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Uses public key cryptography to encrypt message body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Two types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Inline PGP (old)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PGP/MIME (new)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Example</a:t>
            </a:r>
            <a:r>
              <a:rPr lang="en-GB"/>
              <a:t> shows inline PGP in action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812042886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812042886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Inline PGP still sends data in text content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What happens if we include the PGP identifiers with an unencrypted message?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12042886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812042886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812042886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812042886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So where do we sit now?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Same strange sender syntax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f35efa6efa_6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f35efa6efa_6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Every client has its own parser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Each parser interprets from </a:t>
            </a:r>
            <a:r>
              <a:rPr lang="en-GB"/>
              <a:t>address</a:t>
            </a:r>
            <a:r>
              <a:rPr lang="en-GB"/>
              <a:t> differently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This can lead to from header confusion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f55c8743d3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f55c8743d3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From header confusion occurs when mail clients disagree on the real address of the sender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f35efa6efa_68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f35efa6efa_6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Google verifies you own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attacker@gmail.com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Addresses in MAIL FROM and From are compared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Google uses last address in From header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Email is sent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fb225694a4_3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fb225694a4_3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Outlook performs SPF and DMARC checks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First address in From header is used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Outlook cannot verify who owns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spoofed@gmail.com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Assumes its all good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Email is delivered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f422890d1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f422890d1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Any set of mail clients which disagree on the real address of the sender are vulnerable to this attack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After discovering this technique, I decided to further experiment with different From header syntax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a434190960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a434190960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Basic design was to have a sender and a receiver, each with their own SMTP server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Mail travels from sender to </a:t>
            </a:r>
            <a:r>
              <a:rPr lang="en-GB"/>
              <a:t>receiver via these servers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Now the infrastructure looks something like this…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fb225694a4_3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fb225694a4_3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Any set of mail clients which disagree on the real address of the sender are vulnerable to this attack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After discovering this technique, I decided to further experiment with different From header syntax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f422890d1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f422890d1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One again I referred back to the RFC articles for information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 decided to have a play around with </a:t>
            </a:r>
            <a:r>
              <a:rPr lang="en-GB"/>
              <a:t>different</a:t>
            </a:r>
            <a:r>
              <a:rPr lang="en-GB"/>
              <a:t> address syntax combinations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f422890d18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f422890d18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 experimented with adding empty addresses before the actual address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 </a:t>
            </a:r>
            <a:r>
              <a:rPr lang="en-GB"/>
              <a:t>noticed</a:t>
            </a:r>
            <a:r>
              <a:rPr lang="en-GB"/>
              <a:t> this hid the original address from view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Only shows the display name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After discovering this I decided to see if I could hide the display name as well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f422890d18_8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f422890d18_8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 noticed that some ASCII control characters are hidden from view in mail clients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The hex character \x1f is hidden on both outlook web and desktop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f422890d18_8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f422890d18_8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fb225694a4_3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fb225694a4_3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preview and body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“Spoofing” because verification checks (SPF, DMARC) are still performed on the attacker’s domain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Just altering what is displayed to the user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f55c8743d3_6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f55c8743d3_6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fb225694a4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fb225694a4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a43419096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a43419096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Maybe live depending on patching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a43419096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a43419096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fb225694a4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fb225694a4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This is a simplified representation of the mail flow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How do the servers know where to send the email or who the email was from?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Enter </a:t>
            </a:r>
            <a:r>
              <a:rPr lang="en-GB"/>
              <a:t>SMTP</a:t>
            </a:r>
            <a:r>
              <a:rPr lang="en-GB"/>
              <a:t> commands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f4228c813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f4228c813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 RCPT TO field in the SMTP envelope describes which individuals will receive a message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By specifying an address only in the SMTP To header, it will appear as though that address has received the email when actually they </a:t>
            </a:r>
            <a:r>
              <a:rPr lang="en-GB"/>
              <a:t>haven't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f4228c8134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f4228c8134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f4228c813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f4228c813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SMTP support the reply-to header to specify an address which should receive the replies to a message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Can be used to redirect </a:t>
            </a:r>
            <a:r>
              <a:rPr lang="en-GB"/>
              <a:t>responses away impersonation targets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fb225694a4_3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fb225694a4_3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Online meeting invites for teams meetings are very common now days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These invites are just ICS files attached to an email with a text/calendar content type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These files have a whole range of configuration options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Main options include attendees and organisers, same techniques can be used to spoof meeting organisers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Using RSVP false prevents invitations from alerting the spoofed organiser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X-ALT-DESC allows HTML content to be inserted into the invite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f422890d18_8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f422890d18_8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What happens if we send the same spoofing emails but remove the sender header?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Outlook is unable to display any sender information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Create some fun opportunities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a434190960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a434190960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f4228c813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f4228c81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Microsoft has fixed the email spoofing technique using empty addresses and control characters after I gave this talk at BSides Melbourne and Canberra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 have new techniques and bypasses for these fixes which I will reveal soon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f4228c813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f4228c813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Full version of the talk includes SMTP background and some extra </a:t>
            </a:r>
            <a:r>
              <a:rPr lang="en-GB"/>
              <a:t>phishing</a:t>
            </a:r>
            <a:r>
              <a:rPr lang="en-GB"/>
              <a:t> tricks I did not have time for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Feel free to come and chat to me afterwards with any questions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fcc6e4cfc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fcc6e4cfc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79e69d7a99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79e69d7a99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Here are some of the basic SMTP commands used to determine the </a:t>
            </a:r>
            <a:r>
              <a:rPr lang="en-GB"/>
              <a:t>origin and destination of emails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What does that data exchange look like?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fb225694a4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fb225694a4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b225694a4_3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b225694a4_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3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.png"/><Relationship Id="rId22" Type="http://schemas.openxmlformats.org/officeDocument/2006/relationships/image" Target="../media/image40.png"/><Relationship Id="rId21" Type="http://schemas.openxmlformats.org/officeDocument/2006/relationships/image" Target="../media/image31.png"/><Relationship Id="rId24" Type="http://schemas.openxmlformats.org/officeDocument/2006/relationships/image" Target="../media/image33.png"/><Relationship Id="rId23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26" Type="http://schemas.openxmlformats.org/officeDocument/2006/relationships/image" Target="../media/image36.png"/><Relationship Id="rId25" Type="http://schemas.openxmlformats.org/officeDocument/2006/relationships/image" Target="../media/image37.png"/><Relationship Id="rId28" Type="http://schemas.openxmlformats.org/officeDocument/2006/relationships/image" Target="../media/image43.png"/><Relationship Id="rId27" Type="http://schemas.openxmlformats.org/officeDocument/2006/relationships/image" Target="../media/image39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3" Type="http://schemas.openxmlformats.org/officeDocument/2006/relationships/image" Target="../media/image22.png"/><Relationship Id="rId12" Type="http://schemas.openxmlformats.org/officeDocument/2006/relationships/image" Target="../media/image24.png"/><Relationship Id="rId15" Type="http://schemas.openxmlformats.org/officeDocument/2006/relationships/image" Target="../media/image25.png"/><Relationship Id="rId14" Type="http://schemas.openxmlformats.org/officeDocument/2006/relationships/image" Target="../media/image23.png"/><Relationship Id="rId17" Type="http://schemas.openxmlformats.org/officeDocument/2006/relationships/image" Target="../media/image27.png"/><Relationship Id="rId16" Type="http://schemas.openxmlformats.org/officeDocument/2006/relationships/image" Target="../media/image30.png"/><Relationship Id="rId19" Type="http://schemas.openxmlformats.org/officeDocument/2006/relationships/image" Target="../media/image32.png"/><Relationship Id="rId18" Type="http://schemas.openxmlformats.org/officeDocument/2006/relationships/image" Target="../media/image2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9.png"/><Relationship Id="rId3" Type="http://schemas.openxmlformats.org/officeDocument/2006/relationships/hyperlink" Target="http://tantosec.com" TargetMode="External"/><Relationship Id="rId4" Type="http://schemas.openxmlformats.org/officeDocument/2006/relationships/hyperlink" Target="https://www.linkedin.com/company/tantosec/" TargetMode="External"/><Relationship Id="rId9" Type="http://schemas.openxmlformats.org/officeDocument/2006/relationships/image" Target="../media/image47.png"/><Relationship Id="rId5" Type="http://schemas.openxmlformats.org/officeDocument/2006/relationships/image" Target="../media/image46.png"/><Relationship Id="rId6" Type="http://schemas.openxmlformats.org/officeDocument/2006/relationships/hyperlink" Target="https://x.com/TantoSecurity" TargetMode="External"/><Relationship Id="rId7" Type="http://schemas.openxmlformats.org/officeDocument/2006/relationships/image" Target="../media/image48.png"/><Relationship Id="rId8" Type="http://schemas.openxmlformats.org/officeDocument/2006/relationships/hyperlink" Target="https://github.com/tantosec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gray 1">
  <p:cSld name="SECTION_HEADER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white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42" name="Google Shape;42;p1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name">
  <p:cSld name="SECTION_HEADER_1_1_1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/>
          <p:nvPr/>
        </p:nvSpPr>
        <p:spPr>
          <a:xfrm>
            <a:off x="0" y="0"/>
            <a:ext cx="64866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highlight>
                <a:schemeClr val="accen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5" name="Google Shape;4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2650" y="0"/>
            <a:ext cx="2684100" cy="26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3"/>
          <p:cNvSpPr/>
          <p:nvPr>
            <p:ph idx="2" type="pic"/>
          </p:nvPr>
        </p:nvSpPr>
        <p:spPr>
          <a:xfrm>
            <a:off x="6486600" y="12950"/>
            <a:ext cx="118020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- white">
  <p:cSld name="CUSTOM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- black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- gray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white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" type="body"/>
          </p:nvPr>
        </p:nvSpPr>
        <p:spPr>
          <a:xfrm>
            <a:off x="564700" y="2304950"/>
            <a:ext cx="7780800" cy="70059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indent="-4572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&gt;"/>
              <a:defRPr sz="3000"/>
            </a:lvl1pPr>
            <a:lvl2pPr indent="-406400" lvl="1" marL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  <a:defRPr sz="2500"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gray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" type="body"/>
          </p:nvPr>
        </p:nvSpPr>
        <p:spPr>
          <a:xfrm>
            <a:off x="5647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black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9"/>
          <p:cNvSpPr txBox="1"/>
          <p:nvPr>
            <p:ph idx="1" type="body"/>
          </p:nvPr>
        </p:nvSpPr>
        <p:spPr>
          <a:xfrm>
            <a:off x="5647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white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2" name="Google Shape;72;p20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photo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23400" y="645340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600"/>
              <a:buNone/>
              <a:defRPr sz="5600">
                <a:solidFill>
                  <a:srgbClr val="FF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gray">
  <p:cSld name="TITLE_AND_TWO_COLUMN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7" name="Google Shape;77;p21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black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2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2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- white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623400" y="2779200"/>
            <a:ext cx="14367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- gray">
  <p:cSld name="ONE_COLUMN_TEX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623400" y="2779200"/>
            <a:ext cx="14367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- black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body"/>
          </p:nvPr>
        </p:nvSpPr>
        <p:spPr>
          <a:xfrm>
            <a:off x="623400" y="2779200"/>
            <a:ext cx="14367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photo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>
            <a:off x="938350" y="1687875"/>
            <a:ext cx="16411200" cy="6868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8" name="Google Shape;98;p26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1" name="Google Shape;101;p27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gray">
  <p:cSld name="MAIN_POIN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4" name="Google Shape;104;p2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black">
  <p:cSld name="MAIN_POINT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red">
  <p:cSld name="MAIN_POINT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photo 2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623400" y="4551600"/>
            <a:ext cx="17041200" cy="1183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600"/>
              <a:buNone/>
              <a:defRPr sz="5600">
                <a:solidFill>
                  <a:srgbClr val="FF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gray / white">
  <p:cSld name="SECTION_TITLE_AND_DESCRI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/>
          <p:nvPr/>
        </p:nvSpPr>
        <p:spPr>
          <a:xfrm>
            <a:off x="-9800" y="0"/>
            <a:ext cx="9144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" name="Google Shape;113;p31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114" name="Google Shape;114;p31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31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16" name="Google Shape;116;p3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red / black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/>
          <p:nvPr/>
        </p:nvSpPr>
        <p:spPr>
          <a:xfrm>
            <a:off x="-9800" y="0"/>
            <a:ext cx="9144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9" name="Google Shape;119;p32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None/>
              <a:defRPr sz="8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120" name="Google Shape;120;p32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32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white">
  <p:cSld name="CAPTION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125" name="Google Shape;125;p3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black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28" name="Google Shape;128;p3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red">
  <p:cSld name="CAPTION_ONL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5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31" name="Google Shape;131;p3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s">
  <p:cSld name="CAPTION_ONLY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4" name="Google Shape;13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100" y="5455818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935" y="1795750"/>
            <a:ext cx="1615531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322" y="1795750"/>
            <a:ext cx="1621220" cy="1621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9700" y="3625173"/>
            <a:ext cx="1620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3870" y="3624679"/>
            <a:ext cx="1620000" cy="161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18522" y="3628625"/>
            <a:ext cx="1620000" cy="161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71204" y="1795750"/>
            <a:ext cx="1620000" cy="16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23128" y="1795750"/>
            <a:ext cx="1615531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48041" y="3625315"/>
            <a:ext cx="1621220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72070" y="5452438"/>
            <a:ext cx="1615531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305711" y="5451225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958419" y="5449751"/>
            <a:ext cx="1621220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323699" y="5385951"/>
            <a:ext cx="1621220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596867" y="1795750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2923749" y="1795750"/>
            <a:ext cx="1615531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589554" y="7279561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2984373" y="7279561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5244943" y="1795750"/>
            <a:ext cx="1615531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333384" y="7279561"/>
            <a:ext cx="1621220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35593" y="7279561"/>
            <a:ext cx="1621220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299099" y="7279561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944314" y="7279561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593140" y="5447837"/>
            <a:ext cx="1621220" cy="1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638429" y="5450632"/>
            <a:ext cx="1615531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8273431" y="3622889"/>
            <a:ext cx="1615531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6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0593132" y="3621794"/>
            <a:ext cx="1621220" cy="1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5242693" y="3628625"/>
            <a:ext cx="162000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white">
  <p:cSld name="BIG_NUMBER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7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163" name="Google Shape;163;p37"/>
          <p:cNvSpPr txBox="1"/>
          <p:nvPr>
            <p:ph idx="1" type="body"/>
          </p:nvPr>
        </p:nvSpPr>
        <p:spPr>
          <a:xfrm>
            <a:off x="623400" y="6304450"/>
            <a:ext cx="17041200" cy="35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64" name="Google Shape;164;p37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gray">
  <p:cSld name="BIG_NUMB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8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167" name="Google Shape;167;p38"/>
          <p:cNvSpPr txBox="1"/>
          <p:nvPr>
            <p:ph idx="1" type="body"/>
          </p:nvPr>
        </p:nvSpPr>
        <p:spPr>
          <a:xfrm>
            <a:off x="623400" y="6304450"/>
            <a:ext cx="17041200" cy="35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68" name="Google Shape;168;p3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black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39"/>
          <p:cNvSpPr txBox="1"/>
          <p:nvPr>
            <p:ph idx="1" type="body"/>
          </p:nvPr>
        </p:nvSpPr>
        <p:spPr>
          <a:xfrm>
            <a:off x="623400" y="6304450"/>
            <a:ext cx="17041200" cy="35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>
                <a:solidFill>
                  <a:schemeClr val="lt1"/>
                </a:solidFill>
              </a:defRPr>
            </a:lvl1pPr>
            <a:lvl2pPr indent="-4064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3pPr>
            <a:lvl4pPr indent="-4064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4pPr>
            <a:lvl5pPr indent="-4064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5pPr>
            <a:lvl6pPr indent="-4064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6pPr>
            <a:lvl7pPr indent="-4064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7pPr>
            <a:lvl8pPr indent="-4064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8pPr>
            <a:lvl9pPr indent="-4064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3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red">
  <p:cSld name="BIG_NUMB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0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40"/>
          <p:cNvSpPr txBox="1"/>
          <p:nvPr>
            <p:ph idx="1" type="body"/>
          </p:nvPr>
        </p:nvSpPr>
        <p:spPr>
          <a:xfrm>
            <a:off x="623400" y="6304450"/>
            <a:ext cx="17041200" cy="35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>
                <a:solidFill>
                  <a:schemeClr val="lt1"/>
                </a:solidFill>
              </a:defRPr>
            </a:lvl1pPr>
            <a:lvl2pPr indent="-4064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3pPr>
            <a:lvl4pPr indent="-4064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4pPr>
            <a:lvl5pPr indent="-4064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5pPr>
            <a:lvl6pPr indent="-4064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6pPr>
            <a:lvl7pPr indent="-4064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7pPr>
            <a:lvl8pPr indent="-4064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8pPr>
            <a:lvl9pPr indent="-4064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4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no photo">
  <p:cSld name="TITLE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600"/>
              <a:buNone/>
              <a:defRPr sz="5600">
                <a:solidFill>
                  <a:srgbClr val="FF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hite" type="blank">
  <p:cSld name="BLANK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black">
  <p:cSld name="BLANK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gray">
  <p:cSld name="BLANK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red">
  <p:cSld name="BLANK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ro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5"/>
          <p:cNvSpPr txBox="1"/>
          <p:nvPr/>
        </p:nvSpPr>
        <p:spPr>
          <a:xfrm>
            <a:off x="250" y="3864600"/>
            <a:ext cx="182880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Thank you     </a:t>
            </a:r>
            <a:endParaRPr sz="8400"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187" name="Google Shape;187;p45"/>
          <p:cNvSpPr txBox="1"/>
          <p:nvPr/>
        </p:nvSpPr>
        <p:spPr>
          <a:xfrm>
            <a:off x="6327900" y="5499000"/>
            <a:ext cx="5632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tantosec.com</a:t>
            </a:r>
            <a:endParaRPr b="1" sz="3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8" name="Google Shape;188;p4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2600" y="8791300"/>
            <a:ext cx="701701" cy="70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9050" y="8791301"/>
            <a:ext cx="701701" cy="70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5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5500" y="8791301"/>
            <a:ext cx="701701" cy="70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red phot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red  1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7" name="Google Shape;27;p7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black photo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0" name="Google Shape;30;p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black 1">
  <p:cSld name="SECTION_HEADER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3" name="Google Shape;33;p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gray photo">
  <p:cSld name="SECTION_HEADER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44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20.xml"/><Relationship Id="rId43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23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22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Inter ExtraBold"/>
              <a:buNone/>
              <a:defRPr sz="5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647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●"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○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■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●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○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■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●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○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■"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6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4.jpg"/><Relationship Id="rId4" Type="http://schemas.openxmlformats.org/officeDocument/2006/relationships/image" Target="../media/image6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73.png"/><Relationship Id="rId5" Type="http://schemas.openxmlformats.org/officeDocument/2006/relationships/hyperlink" Target="https://mailtrap.io/blog/email-authentication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70.png"/><Relationship Id="rId5" Type="http://schemas.openxmlformats.org/officeDocument/2006/relationships/image" Target="../media/image73.png"/><Relationship Id="rId6" Type="http://schemas.openxmlformats.org/officeDocument/2006/relationships/hyperlink" Target="https://mailtrap.io/blog/email-authenticati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74.png"/><Relationship Id="rId9" Type="http://schemas.openxmlformats.org/officeDocument/2006/relationships/hyperlink" Target="https://mailtrap.io/blog/email-authentication" TargetMode="External"/><Relationship Id="rId5" Type="http://schemas.openxmlformats.org/officeDocument/2006/relationships/image" Target="../media/image78.png"/><Relationship Id="rId6" Type="http://schemas.openxmlformats.org/officeDocument/2006/relationships/image" Target="../media/image72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71.png"/><Relationship Id="rId5" Type="http://schemas.openxmlformats.org/officeDocument/2006/relationships/image" Target="../media/image6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79.png"/><Relationship Id="rId5" Type="http://schemas.openxmlformats.org/officeDocument/2006/relationships/image" Target="../media/image7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82.png"/><Relationship Id="rId5" Type="http://schemas.openxmlformats.org/officeDocument/2006/relationships/image" Target="../media/image7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83.png"/><Relationship Id="rId5" Type="http://schemas.openxmlformats.org/officeDocument/2006/relationships/image" Target="../media/image8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1.jpg"/><Relationship Id="rId4" Type="http://schemas.openxmlformats.org/officeDocument/2006/relationships/image" Target="../media/image8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85.png"/><Relationship Id="rId5" Type="http://schemas.openxmlformats.org/officeDocument/2006/relationships/image" Target="../media/image9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86.png"/><Relationship Id="rId5" Type="http://schemas.openxmlformats.org/officeDocument/2006/relationships/image" Target="../media/image1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87.png"/><Relationship Id="rId5" Type="http://schemas.openxmlformats.org/officeDocument/2006/relationships/hyperlink" Target="https://www.rfc-editor.org/rfc/rfc2822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80.png"/><Relationship Id="rId5" Type="http://schemas.openxmlformats.org/officeDocument/2006/relationships/image" Target="../media/image8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88.png"/><Relationship Id="rId5" Type="http://schemas.openxmlformats.org/officeDocument/2006/relationships/image" Target="../media/image9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9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94.png"/><Relationship Id="rId5" Type="http://schemas.openxmlformats.org/officeDocument/2006/relationships/hyperlink" Target="https://www.reddit.com/r/ProgrammerHumor/comments/cq5fhd/that_should_do_the_trick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9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3.jpg"/><Relationship Id="rId4" Type="http://schemas.openxmlformats.org/officeDocument/2006/relationships/image" Target="../media/image5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Relationship Id="rId4" Type="http://schemas.openxmlformats.org/officeDocument/2006/relationships/image" Target="../media/image91.png"/><Relationship Id="rId5" Type="http://schemas.openxmlformats.org/officeDocument/2006/relationships/image" Target="../media/image9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Relationship Id="rId4" Type="http://schemas.openxmlformats.org/officeDocument/2006/relationships/image" Target="../media/image92.png"/><Relationship Id="rId5" Type="http://schemas.openxmlformats.org/officeDocument/2006/relationships/image" Target="../media/image10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Relationship Id="rId4" Type="http://schemas.openxmlformats.org/officeDocument/2006/relationships/image" Target="../media/image1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4.png"/><Relationship Id="rId4" Type="http://schemas.openxmlformats.org/officeDocument/2006/relationships/hyperlink" Target="https://datatracker.ietf.org/doc/html/rfc821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Relationship Id="rId4" Type="http://schemas.openxmlformats.org/officeDocument/2006/relationships/image" Target="../media/image10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Relationship Id="rId4" Type="http://schemas.openxmlformats.org/officeDocument/2006/relationships/image" Target="../media/image96.png"/><Relationship Id="rId5" Type="http://schemas.openxmlformats.org/officeDocument/2006/relationships/image" Target="../media/image110.png"/><Relationship Id="rId6" Type="http://schemas.openxmlformats.org/officeDocument/2006/relationships/hyperlink" Target="https://www.rfc-editor.org/rfc/rfc822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png"/><Relationship Id="rId4" Type="http://schemas.openxmlformats.org/officeDocument/2006/relationships/image" Target="../media/image98.png"/><Relationship Id="rId5" Type="http://schemas.openxmlformats.org/officeDocument/2006/relationships/image" Target="../media/image10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png"/><Relationship Id="rId4" Type="http://schemas.openxmlformats.org/officeDocument/2006/relationships/image" Target="../media/image100.png"/><Relationship Id="rId5" Type="http://schemas.openxmlformats.org/officeDocument/2006/relationships/image" Target="../media/image10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Relationship Id="rId4" Type="http://schemas.openxmlformats.org/officeDocument/2006/relationships/image" Target="../media/image117.png"/><Relationship Id="rId5" Type="http://schemas.openxmlformats.org/officeDocument/2006/relationships/image" Target="../media/image10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4.jpg"/><Relationship Id="rId4" Type="http://schemas.openxmlformats.org/officeDocument/2006/relationships/image" Target="../media/image10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Relationship Id="rId4" Type="http://schemas.openxmlformats.org/officeDocument/2006/relationships/hyperlink" Target="http://drive.google.com/file/d/1f3sCXfVTQQKjGJH7ZkOaagVbjKxDqTlF/view" TargetMode="External"/><Relationship Id="rId5" Type="http://schemas.openxmlformats.org/officeDocument/2006/relationships/image" Target="../media/image10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3.jpg"/><Relationship Id="rId4" Type="http://schemas.openxmlformats.org/officeDocument/2006/relationships/image" Target="../media/image1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png"/><Relationship Id="rId4" Type="http://schemas.openxmlformats.org/officeDocument/2006/relationships/image" Target="../media/image121.png"/><Relationship Id="rId5" Type="http://schemas.openxmlformats.org/officeDocument/2006/relationships/image" Target="../media/image11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png"/><Relationship Id="rId4" Type="http://schemas.openxmlformats.org/officeDocument/2006/relationships/image" Target="../media/image116.png"/><Relationship Id="rId5" Type="http://schemas.openxmlformats.org/officeDocument/2006/relationships/image" Target="../media/image11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.png"/><Relationship Id="rId4" Type="http://schemas.openxmlformats.org/officeDocument/2006/relationships/image" Target="../media/image115.png"/><Relationship Id="rId5" Type="http://schemas.openxmlformats.org/officeDocument/2006/relationships/image" Target="../media/image11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2.jpg"/><Relationship Id="rId4" Type="http://schemas.openxmlformats.org/officeDocument/2006/relationships/image" Target="../media/image12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6"/>
          <p:cNvSpPr txBox="1"/>
          <p:nvPr>
            <p:ph type="title"/>
          </p:nvPr>
        </p:nvSpPr>
        <p:spPr>
          <a:xfrm>
            <a:off x="623400" y="2439875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/>
              <a:t>From External to the CEO</a:t>
            </a:r>
            <a:endParaRPr sz="8000"/>
          </a:p>
        </p:txBody>
      </p:sp>
      <p:sp>
        <p:nvSpPr>
          <p:cNvPr id="197" name="Google Shape;197;p46"/>
          <p:cNvSpPr txBox="1"/>
          <p:nvPr>
            <p:ph type="title"/>
          </p:nvPr>
        </p:nvSpPr>
        <p:spPr>
          <a:xfrm>
            <a:off x="2106000" y="4722613"/>
            <a:ext cx="140760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5100">
                <a:latin typeface="Inter Light"/>
                <a:ea typeface="Inter Light"/>
                <a:cs typeface="Inter Light"/>
                <a:sym typeface="Inter Light"/>
              </a:rPr>
              <a:t>A Modern Approach to</a:t>
            </a:r>
            <a:r>
              <a:rPr lang="en-GB" sz="5100">
                <a:latin typeface="Inter"/>
                <a:ea typeface="Inter"/>
                <a:cs typeface="Inter"/>
                <a:sym typeface="Inter"/>
              </a:rPr>
              <a:t> </a:t>
            </a:r>
            <a:br>
              <a:rPr lang="en-GB" sz="5100">
                <a:latin typeface="Inter"/>
                <a:ea typeface="Inter"/>
                <a:cs typeface="Inter"/>
                <a:sym typeface="Inter"/>
              </a:rPr>
            </a:br>
            <a:r>
              <a:rPr lang="en-GB" sz="5100"/>
              <a:t>Outlook Mail Spoofing</a:t>
            </a:r>
            <a:endParaRPr sz="5100"/>
          </a:p>
        </p:txBody>
      </p:sp>
      <p:sp>
        <p:nvSpPr>
          <p:cNvPr id="198" name="Google Shape;198;p46"/>
          <p:cNvSpPr txBox="1"/>
          <p:nvPr>
            <p:ph type="title"/>
          </p:nvPr>
        </p:nvSpPr>
        <p:spPr>
          <a:xfrm>
            <a:off x="2106000" y="6748925"/>
            <a:ext cx="140760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3100"/>
              <a:t>Ben Wilson</a:t>
            </a:r>
            <a:endParaRPr sz="3100"/>
          </a:p>
        </p:txBody>
      </p:sp>
      <p:sp>
        <p:nvSpPr>
          <p:cNvPr id="199" name="Google Shape;199;p46"/>
          <p:cNvSpPr/>
          <p:nvPr/>
        </p:nvSpPr>
        <p:spPr>
          <a:xfrm>
            <a:off x="8052375" y="8054075"/>
            <a:ext cx="2187000" cy="14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01495"/>
            <a:ext cx="18272123" cy="102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5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Transfer</a:t>
            </a:r>
            <a:endParaRPr/>
          </a:p>
        </p:txBody>
      </p:sp>
      <p:sp>
        <p:nvSpPr>
          <p:cNvPr id="274" name="Google Shape;274;p55"/>
          <p:cNvSpPr txBox="1"/>
          <p:nvPr/>
        </p:nvSpPr>
        <p:spPr>
          <a:xfrm>
            <a:off x="143272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The recipient is john@outlook.com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75" name="Google Shape;275;p55"/>
          <p:cNvSpPr txBox="1"/>
          <p:nvPr/>
        </p:nvSpPr>
        <p:spPr>
          <a:xfrm>
            <a:off x="1250437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OK, that’s fine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76" name="Google Shape;276;p55"/>
          <p:cNvSpPr txBox="1"/>
          <p:nvPr/>
        </p:nvSpPr>
        <p:spPr>
          <a:xfrm>
            <a:off x="6396375" y="6057200"/>
            <a:ext cx="33909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RCPT TO: &lt;john@outlook.com&gt;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77" name="Google Shape;277;p55"/>
          <p:cNvSpPr txBox="1"/>
          <p:nvPr/>
        </p:nvSpPr>
        <p:spPr>
          <a:xfrm>
            <a:off x="8984100" y="7639538"/>
            <a:ext cx="293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250 OK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01495"/>
            <a:ext cx="18272123" cy="102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6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Transfer</a:t>
            </a:r>
            <a:endParaRPr/>
          </a:p>
        </p:txBody>
      </p:sp>
      <p:sp>
        <p:nvSpPr>
          <p:cNvPr id="284" name="Google Shape;284;p56"/>
          <p:cNvSpPr txBox="1"/>
          <p:nvPr/>
        </p:nvSpPr>
        <p:spPr>
          <a:xfrm>
            <a:off x="143272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Here is the </a:t>
            </a:r>
            <a:b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message content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85" name="Google Shape;285;p56"/>
          <p:cNvSpPr txBox="1"/>
          <p:nvPr/>
        </p:nvSpPr>
        <p:spPr>
          <a:xfrm>
            <a:off x="1250437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OK, I’ll queue that and </a:t>
            </a:r>
            <a:b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send it off when I’m ready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6396375" y="6057200"/>
            <a:ext cx="3846600" cy="28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DATA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From: &lt;jane@gmail.com&gt;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To: &lt;john@outlook.com&gt;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Subject: Hello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Hello John!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.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87" name="Google Shape;287;p56"/>
          <p:cNvSpPr txBox="1"/>
          <p:nvPr/>
        </p:nvSpPr>
        <p:spPr>
          <a:xfrm>
            <a:off x="8984100" y="7639538"/>
            <a:ext cx="293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250 OK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01495"/>
            <a:ext cx="18272123" cy="102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Transfer</a:t>
            </a:r>
            <a:endParaRPr/>
          </a:p>
        </p:txBody>
      </p:sp>
      <p:sp>
        <p:nvSpPr>
          <p:cNvPr id="294" name="Google Shape;294;p57"/>
          <p:cNvSpPr txBox="1"/>
          <p:nvPr/>
        </p:nvSpPr>
        <p:spPr>
          <a:xfrm>
            <a:off x="143272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Thank you, </a:t>
            </a:r>
            <a:b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that’s all for now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95" name="Google Shape;295;p57"/>
          <p:cNvSpPr txBox="1"/>
          <p:nvPr/>
        </p:nvSpPr>
        <p:spPr>
          <a:xfrm>
            <a:off x="1250437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OK, goodbye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96" name="Google Shape;296;p57"/>
          <p:cNvSpPr txBox="1"/>
          <p:nvPr/>
        </p:nvSpPr>
        <p:spPr>
          <a:xfrm>
            <a:off x="6396375" y="6057200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QUIT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97" name="Google Shape;297;p57"/>
          <p:cNvSpPr txBox="1"/>
          <p:nvPr/>
        </p:nvSpPr>
        <p:spPr>
          <a:xfrm>
            <a:off x="8984100" y="7639538"/>
            <a:ext cx="293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221 CLOSED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8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Message Components</a:t>
            </a:r>
            <a:endParaRPr/>
          </a:p>
        </p:txBody>
      </p:sp>
      <p:sp>
        <p:nvSpPr>
          <p:cNvPr id="303" name="Google Shape;303;p58"/>
          <p:cNvSpPr txBox="1"/>
          <p:nvPr>
            <p:ph idx="1" type="body"/>
          </p:nvPr>
        </p:nvSpPr>
        <p:spPr>
          <a:xfrm>
            <a:off x="564700" y="2462825"/>
            <a:ext cx="69108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SMTP Envelope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Message Content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—"/>
            </a:pPr>
            <a:r>
              <a:rPr lang="en-GB"/>
              <a:t>Headers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—"/>
            </a:pPr>
            <a:r>
              <a:rPr lang="en-GB"/>
              <a:t>Body</a:t>
            </a:r>
            <a:endParaRPr/>
          </a:p>
        </p:txBody>
      </p:sp>
      <p:grpSp>
        <p:nvGrpSpPr>
          <p:cNvPr id="304" name="Google Shape;304;p58"/>
          <p:cNvGrpSpPr/>
          <p:nvPr/>
        </p:nvGrpSpPr>
        <p:grpSpPr>
          <a:xfrm>
            <a:off x="9144000" y="2183725"/>
            <a:ext cx="8205650" cy="6372275"/>
            <a:chOff x="4154675" y="1387363"/>
            <a:chExt cx="4102825" cy="3186138"/>
          </a:xfrm>
        </p:grpSpPr>
        <p:sp>
          <p:nvSpPr>
            <p:cNvPr id="305" name="Google Shape;305;p58"/>
            <p:cNvSpPr/>
            <p:nvPr/>
          </p:nvSpPr>
          <p:spPr>
            <a:xfrm>
              <a:off x="4154675" y="1387363"/>
              <a:ext cx="3586500" cy="1602000"/>
            </a:xfrm>
            <a:prstGeom prst="rect">
              <a:avLst/>
            </a:prstGeom>
            <a:solidFill>
              <a:schemeClr val="lt1"/>
            </a:solidFill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82850" lIns="180000" spcFirstLastPara="1" rIns="182850" wrap="square" tIns="1800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6" name="Google Shape;306;p58"/>
            <p:cNvSpPr txBox="1"/>
            <p:nvPr/>
          </p:nvSpPr>
          <p:spPr>
            <a:xfrm>
              <a:off x="4257550" y="1499050"/>
              <a:ext cx="3181500" cy="12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0000" spcFirstLastPara="1" rIns="182850" wrap="square" tIns="18000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HELO gmail.com</a:t>
              </a:r>
              <a:endParaRPr b="1" sz="20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0000"/>
                  </a:solidFill>
                  <a:latin typeface="Inter"/>
                  <a:ea typeface="Inter"/>
                  <a:cs typeface="Inter"/>
                  <a:sym typeface="Inter"/>
                </a:rPr>
                <a:t>MAIL FROM: &lt;jane@gmail.com&gt;</a:t>
              </a:r>
              <a:endParaRPr b="1" sz="2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9900"/>
                  </a:solidFill>
                  <a:latin typeface="Inter"/>
                  <a:ea typeface="Inter"/>
                  <a:cs typeface="Inter"/>
                  <a:sym typeface="Inter"/>
                </a:rPr>
                <a:t>RCPT TO: &lt;john@outlook.com&gt;</a:t>
              </a:r>
              <a:endParaRPr b="1" sz="20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7" name="Google Shape;307;p58"/>
            <p:cNvSpPr/>
            <p:nvPr/>
          </p:nvSpPr>
          <p:spPr>
            <a:xfrm>
              <a:off x="5557500" y="2418000"/>
              <a:ext cx="2700000" cy="2155500"/>
            </a:xfrm>
            <a:prstGeom prst="rect">
              <a:avLst/>
            </a:prstGeom>
            <a:solidFill>
              <a:schemeClr val="lt1"/>
            </a:solidFill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82850" lIns="180000" spcFirstLastPara="1" rIns="182850" wrap="square" tIns="1800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8" name="Google Shape;308;p58"/>
            <p:cNvSpPr/>
            <p:nvPr/>
          </p:nvSpPr>
          <p:spPr>
            <a:xfrm>
              <a:off x="5644050" y="2583681"/>
              <a:ext cx="2526900" cy="793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0000"/>
                  </a:solidFill>
                  <a:latin typeface="Inter"/>
                  <a:ea typeface="Inter"/>
                  <a:cs typeface="Inter"/>
                  <a:sym typeface="Inter"/>
                </a:rPr>
                <a:t>From: &lt;jane@gmail.com&gt;</a:t>
              </a:r>
              <a:endParaRPr b="1" sz="2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9900"/>
                  </a:solidFill>
                  <a:latin typeface="Inter"/>
                  <a:ea typeface="Inter"/>
                  <a:cs typeface="Inter"/>
                  <a:sym typeface="Inter"/>
                </a:rPr>
                <a:t>To: &lt;john@outlook.com&gt;</a:t>
              </a:r>
              <a:endParaRPr b="1" sz="20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latin typeface="Inter"/>
                  <a:ea typeface="Inter"/>
                  <a:cs typeface="Inter"/>
                  <a:sym typeface="Inter"/>
                </a:rPr>
                <a:t>Subject: Hello</a:t>
              </a:r>
              <a:endParaRPr b="1" sz="20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9" name="Google Shape;309;p58"/>
            <p:cNvSpPr/>
            <p:nvPr/>
          </p:nvSpPr>
          <p:spPr>
            <a:xfrm>
              <a:off x="5644050" y="3506138"/>
              <a:ext cx="2526900" cy="923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Inter Light"/>
                  <a:ea typeface="Inter Light"/>
                  <a:cs typeface="Inter Light"/>
                  <a:sym typeface="Inter Light"/>
                </a:rPr>
                <a:t>Hello John!</a:t>
              </a:r>
              <a:endParaRPr sz="2000"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Inter Light"/>
                  <a:ea typeface="Inter Light"/>
                  <a:cs typeface="Inter Light"/>
                  <a:sym typeface="Inter Light"/>
                </a:rPr>
                <a:t>.</a:t>
              </a:r>
              <a:endParaRPr sz="2000"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9"/>
          <p:cNvSpPr txBox="1"/>
          <p:nvPr>
            <p:ph idx="1" type="body"/>
          </p:nvPr>
        </p:nvSpPr>
        <p:spPr>
          <a:xfrm>
            <a:off x="564700" y="2304950"/>
            <a:ext cx="7780800" cy="70059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 lnSpcReduction="10000"/>
          </a:bodyPr>
          <a:lstStyle/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From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</a:t>
            </a:r>
            <a:r>
              <a:rPr lang="en-GB"/>
              <a:t>uthor of the message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To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</a:t>
            </a:r>
            <a:r>
              <a:rPr lang="en-GB"/>
              <a:t>ddress of the primary recipient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Subject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T</a:t>
            </a:r>
            <a:r>
              <a:rPr lang="en-GB"/>
              <a:t>opic of the message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Content-Type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Format of content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Content-Transfer-Encoding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Encoding scheme</a:t>
            </a:r>
            <a:endParaRPr/>
          </a:p>
        </p:txBody>
      </p:sp>
      <p:sp>
        <p:nvSpPr>
          <p:cNvPr id="315" name="Google Shape;315;p59"/>
          <p:cNvSpPr/>
          <p:nvPr/>
        </p:nvSpPr>
        <p:spPr>
          <a:xfrm>
            <a:off x="9018751" y="2462775"/>
            <a:ext cx="8330596" cy="6093308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latin typeface="Inter"/>
                <a:ea typeface="Inter"/>
                <a:cs typeface="Inter"/>
                <a:sym typeface="Inter"/>
              </a:rPr>
              <a:t>From: </a:t>
            </a:r>
            <a:r>
              <a:rPr b="1" lang="en-GB" sz="23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&lt;jane@gmail.com&gt;</a:t>
            </a: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latin typeface="Inter"/>
                <a:ea typeface="Inter"/>
                <a:cs typeface="Inter"/>
                <a:sym typeface="Inter"/>
              </a:rPr>
              <a:t>To: </a:t>
            </a:r>
            <a:r>
              <a:rPr b="1" lang="en-GB" sz="23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&lt;john@outlook.com&gt;</a:t>
            </a: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Subject: </a:t>
            </a:r>
            <a:r>
              <a:rPr b="1" lang="en-GB" sz="23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Hello</a:t>
            </a: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latin typeface="Inter"/>
                <a:ea typeface="Inter"/>
                <a:cs typeface="Inter"/>
                <a:sym typeface="Inter"/>
              </a:rPr>
              <a:t>Content-Type: </a:t>
            </a:r>
            <a:r>
              <a:rPr b="1" lang="en-GB" sz="23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text/plain</a:t>
            </a: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Content-Transfer-Encoding: </a:t>
            </a:r>
            <a:r>
              <a:rPr b="1" lang="en-GB" sz="23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quoted-printable</a:t>
            </a: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Hello John!</a:t>
            </a: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r>
              <a:rPr b="1" lang="en-GB" sz="23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\r\n</a:t>
            </a:r>
            <a:endParaRPr b="1" sz="23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6" name="Google Shape;316;p59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Message Headers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0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Message Body</a:t>
            </a:r>
            <a:endParaRPr/>
          </a:p>
        </p:txBody>
      </p:sp>
      <p:sp>
        <p:nvSpPr>
          <p:cNvPr id="322" name="Google Shape;322;p60"/>
          <p:cNvSpPr txBox="1"/>
          <p:nvPr>
            <p:ph idx="1" type="body"/>
          </p:nvPr>
        </p:nvSpPr>
        <p:spPr>
          <a:xfrm>
            <a:off x="564700" y="2462825"/>
            <a:ext cx="151482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Content types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Text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Multipart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Message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Encoding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Q</a:t>
            </a:r>
            <a:r>
              <a:rPr lang="en-GB"/>
              <a:t>uoted-printable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Base64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Binary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/>
          <p:nvPr>
            <p:ph type="title"/>
          </p:nvPr>
        </p:nvSpPr>
        <p:spPr>
          <a:xfrm>
            <a:off x="6744275" y="4667675"/>
            <a:ext cx="7120800" cy="168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Protections</a:t>
            </a:r>
            <a:endParaRPr/>
          </a:p>
        </p:txBody>
      </p:sp>
      <p:pic>
        <p:nvPicPr>
          <p:cNvPr id="328" name="Google Shape;328;p61"/>
          <p:cNvPicPr preferRelativeResize="0"/>
          <p:nvPr/>
        </p:nvPicPr>
        <p:blipFill rotWithShape="1">
          <a:blip r:embed="rId4">
            <a:alphaModFix/>
          </a:blip>
          <a:srcRect b="38257" l="21420" r="68750" t="46257"/>
          <a:stretch/>
        </p:blipFill>
        <p:spPr>
          <a:xfrm>
            <a:off x="4422925" y="4758275"/>
            <a:ext cx="1797673" cy="15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Generic</a:t>
            </a:r>
            <a:endParaRPr/>
          </a:p>
        </p:txBody>
      </p:sp>
      <p:sp>
        <p:nvSpPr>
          <p:cNvPr id="334" name="Google Shape;334;p62"/>
          <p:cNvSpPr txBox="1"/>
          <p:nvPr>
            <p:ph idx="1" type="body"/>
          </p:nvPr>
        </p:nvSpPr>
        <p:spPr>
          <a:xfrm>
            <a:off x="564700" y="2462825"/>
            <a:ext cx="163518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 lnSpcReduction="1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Sender Policy Framework (SPF)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List of IPs which are allowed to send from a domain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DomainKeys Identified Mail (DKIM)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Digital signature which verifies whether an email has been altered in transit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Domain-based Message Authentication Reporting and Conformance (DMARC)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Checks SPF and DKIM domain matches the From header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Applies relevant policy on failure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SPF</a:t>
            </a:r>
            <a:endParaRPr/>
          </a:p>
        </p:txBody>
      </p:sp>
      <p:sp>
        <p:nvSpPr>
          <p:cNvPr id="340" name="Google Shape;340;p63"/>
          <p:cNvSpPr txBox="1"/>
          <p:nvPr>
            <p:ph idx="1" type="body"/>
          </p:nvPr>
        </p:nvSpPr>
        <p:spPr>
          <a:xfrm>
            <a:off x="564700" y="2884725"/>
            <a:ext cx="5076300" cy="561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List of IPs which are allowed </a:t>
            </a:r>
            <a:br>
              <a:rPr lang="en-GB"/>
            </a:br>
            <a:r>
              <a:rPr lang="en-GB"/>
              <a:t>to send from </a:t>
            </a:r>
            <a:br>
              <a:rPr lang="en-GB"/>
            </a:br>
            <a:r>
              <a:rPr lang="en-GB"/>
              <a:t>a domain</a:t>
            </a:r>
            <a:endParaRPr/>
          </a:p>
        </p:txBody>
      </p:sp>
      <p:grpSp>
        <p:nvGrpSpPr>
          <p:cNvPr id="341" name="Google Shape;341;p63"/>
          <p:cNvGrpSpPr/>
          <p:nvPr/>
        </p:nvGrpSpPr>
        <p:grpSpPr>
          <a:xfrm>
            <a:off x="6021009" y="2565809"/>
            <a:ext cx="11329190" cy="5887329"/>
            <a:chOff x="6020815" y="2304950"/>
            <a:chExt cx="11930486" cy="6199799"/>
          </a:xfrm>
        </p:grpSpPr>
        <p:pic>
          <p:nvPicPr>
            <p:cNvPr id="342" name="Google Shape;342;p63"/>
            <p:cNvPicPr preferRelativeResize="0"/>
            <p:nvPr/>
          </p:nvPicPr>
          <p:blipFill rotWithShape="1">
            <a:blip r:embed="rId4">
              <a:alphaModFix/>
            </a:blip>
            <a:srcRect b="8636" l="6258" r="7176" t="16389"/>
            <a:stretch/>
          </p:blipFill>
          <p:spPr>
            <a:xfrm>
              <a:off x="6020815" y="2304950"/>
              <a:ext cx="11930486" cy="6199799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43" name="Google Shape;343;p63"/>
            <p:cNvSpPr/>
            <p:nvPr/>
          </p:nvSpPr>
          <p:spPr>
            <a:xfrm>
              <a:off x="8015100" y="5178750"/>
              <a:ext cx="853800" cy="853800"/>
            </a:xfrm>
            <a:prstGeom prst="ellipse">
              <a:avLst/>
            </a:prstGeom>
            <a:solidFill>
              <a:srgbClr val="C5E1F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44" name="Google Shape;344;p63"/>
            <p:cNvSpPr/>
            <p:nvPr/>
          </p:nvSpPr>
          <p:spPr>
            <a:xfrm>
              <a:off x="10437750" y="5178750"/>
              <a:ext cx="853800" cy="853800"/>
            </a:xfrm>
            <a:prstGeom prst="ellipse">
              <a:avLst/>
            </a:prstGeom>
            <a:solidFill>
              <a:srgbClr val="C5E1F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45" name="Google Shape;345;p63"/>
            <p:cNvSpPr txBox="1"/>
            <p:nvPr/>
          </p:nvSpPr>
          <p:spPr>
            <a:xfrm>
              <a:off x="7923000" y="5236350"/>
              <a:ext cx="1038000" cy="77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SPF</a:t>
              </a:r>
              <a:br>
                <a:rPr b="1" lang="en-GB" sz="12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en-GB" sz="12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Result</a:t>
              </a:r>
              <a:endParaRPr b="1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46" name="Google Shape;346;p63"/>
            <p:cNvSpPr txBox="1"/>
            <p:nvPr/>
          </p:nvSpPr>
          <p:spPr>
            <a:xfrm>
              <a:off x="10345650" y="5236350"/>
              <a:ext cx="1038000" cy="77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SPF</a:t>
              </a:r>
              <a:br>
                <a:rPr b="1" lang="en-GB" sz="12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en-GB" sz="12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Check</a:t>
              </a:r>
              <a:endParaRPr b="1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347" name="Google Shape;347;p63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600"/>
              <a:t>Source:</a:t>
            </a:r>
            <a:r>
              <a:rPr b="0" lang="en-GB" sz="1600"/>
              <a:t> </a:t>
            </a:r>
            <a:r>
              <a:rPr lang="en-GB" sz="16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https://mailtrap.io/blog/email-authentication</a:t>
            </a:r>
            <a:r>
              <a:rPr b="0" lang="en-GB" sz="1600"/>
              <a:t> | </a:t>
            </a:r>
            <a:r>
              <a:rPr lang="en-GB" sz="1600"/>
              <a:t>Note:</a:t>
            </a:r>
            <a:r>
              <a:rPr b="0" lang="en-GB" sz="1600"/>
              <a:t> Diagram slightly modified</a:t>
            </a:r>
            <a:endParaRPr b="0" sz="1600"/>
          </a:p>
          <a:p>
            <a:pPr indent="0" lvl="0" marL="0" rtl="0" algn="ctr">
              <a:lnSpc>
                <a:spcPct val="130000"/>
              </a:lnSpc>
              <a:spcBef>
                <a:spcPts val="2400"/>
              </a:spcBef>
              <a:spcAft>
                <a:spcPts val="2400"/>
              </a:spcAft>
              <a:buSzPts val="275"/>
              <a:buNone/>
            </a:pPr>
            <a:r>
              <a:t/>
            </a:r>
            <a:endParaRPr b="0" sz="1600"/>
          </a:p>
        </p:txBody>
      </p:sp>
      <p:sp>
        <p:nvSpPr>
          <p:cNvPr id="348" name="Google Shape;348;p63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DKIM</a:t>
            </a:r>
            <a:endParaRPr/>
          </a:p>
        </p:txBody>
      </p:sp>
      <p:sp>
        <p:nvSpPr>
          <p:cNvPr id="354" name="Google Shape;354;p64"/>
          <p:cNvSpPr txBox="1"/>
          <p:nvPr>
            <p:ph idx="1" type="body"/>
          </p:nvPr>
        </p:nvSpPr>
        <p:spPr>
          <a:xfrm>
            <a:off x="564700" y="2462825"/>
            <a:ext cx="49404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Digital signature which verifies whether an email has been altered </a:t>
            </a:r>
            <a:br>
              <a:rPr lang="en-GB"/>
            </a:br>
            <a:r>
              <a:rPr lang="en-GB"/>
              <a:t>in transit</a:t>
            </a:r>
            <a:endParaRPr/>
          </a:p>
        </p:txBody>
      </p:sp>
      <p:grpSp>
        <p:nvGrpSpPr>
          <p:cNvPr id="355" name="Google Shape;355;p64"/>
          <p:cNvGrpSpPr/>
          <p:nvPr/>
        </p:nvGrpSpPr>
        <p:grpSpPr>
          <a:xfrm>
            <a:off x="6020530" y="2751283"/>
            <a:ext cx="11328249" cy="5516400"/>
            <a:chOff x="6020825" y="2302340"/>
            <a:chExt cx="11731824" cy="5682324"/>
          </a:xfrm>
        </p:grpSpPr>
        <p:pic>
          <p:nvPicPr>
            <p:cNvPr id="356" name="Google Shape;356;p64"/>
            <p:cNvPicPr preferRelativeResize="0"/>
            <p:nvPr/>
          </p:nvPicPr>
          <p:blipFill rotWithShape="1">
            <a:blip r:embed="rId4">
              <a:alphaModFix/>
            </a:blip>
            <a:srcRect b="8470" l="2710" r="839" t="13671"/>
            <a:stretch/>
          </p:blipFill>
          <p:spPr>
            <a:xfrm>
              <a:off x="6020825" y="2302340"/>
              <a:ext cx="11731824" cy="568232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57" name="Google Shape;357;p64"/>
            <p:cNvPicPr preferRelativeResize="0"/>
            <p:nvPr/>
          </p:nvPicPr>
          <p:blipFill rotWithShape="1">
            <a:blip r:embed="rId5">
              <a:alphaModFix/>
            </a:blip>
            <a:srcRect b="10180" l="75241" r="8729" t="18324"/>
            <a:stretch/>
          </p:blipFill>
          <p:spPr>
            <a:xfrm>
              <a:off x="15473944" y="2370768"/>
              <a:ext cx="2072318" cy="55458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8" name="Google Shape;358;p64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600"/>
              <a:t>Source:</a:t>
            </a:r>
            <a:r>
              <a:rPr b="0" lang="en-GB" sz="1600"/>
              <a:t> </a:t>
            </a:r>
            <a:r>
              <a:rPr lang="en-GB" sz="16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https://mailtrap.io/blog/email-authentication</a:t>
            </a:r>
            <a:r>
              <a:rPr b="0" lang="en-GB" sz="1600"/>
              <a:t> | </a:t>
            </a:r>
            <a:r>
              <a:rPr lang="en-GB" sz="1600"/>
              <a:t>Note:</a:t>
            </a:r>
            <a:r>
              <a:rPr b="0" lang="en-GB" sz="1600"/>
              <a:t> Diagram slightly modified</a:t>
            </a:r>
            <a:endParaRPr b="0" sz="1600"/>
          </a:p>
          <a:p>
            <a:pPr indent="0" lvl="0" marL="0" rtl="0" algn="ctr">
              <a:lnSpc>
                <a:spcPct val="130000"/>
              </a:lnSpc>
              <a:spcBef>
                <a:spcPts val="2400"/>
              </a:spcBef>
              <a:spcAft>
                <a:spcPts val="2400"/>
              </a:spcAft>
              <a:buSzPts val="275"/>
              <a:buNone/>
            </a:pPr>
            <a:r>
              <a:t/>
            </a:r>
            <a:endParaRPr b="0" sz="1600"/>
          </a:p>
        </p:txBody>
      </p:sp>
      <p:sp>
        <p:nvSpPr>
          <p:cNvPr id="359" name="Google Shape;359;p64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pic>
        <p:nvPicPr>
          <p:cNvPr id="205" name="Google Shape;205;p47"/>
          <p:cNvPicPr preferRelativeResize="0"/>
          <p:nvPr/>
        </p:nvPicPr>
        <p:blipFill rotWithShape="1">
          <a:blip r:embed="rId4">
            <a:alphaModFix/>
          </a:blip>
          <a:srcRect b="16813" l="0" r="0" t="24004"/>
          <a:stretch/>
        </p:blipFill>
        <p:spPr>
          <a:xfrm>
            <a:off x="0" y="2530913"/>
            <a:ext cx="18288000" cy="60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7"/>
          <p:cNvSpPr/>
          <p:nvPr/>
        </p:nvSpPr>
        <p:spPr>
          <a:xfrm>
            <a:off x="1044575" y="3517125"/>
            <a:ext cx="3689100" cy="259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7" name="Google Shape;207;p47"/>
          <p:cNvSpPr/>
          <p:nvPr/>
        </p:nvSpPr>
        <p:spPr>
          <a:xfrm>
            <a:off x="1044575" y="6108825"/>
            <a:ext cx="2478900" cy="169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8" name="Google Shape;208;p47"/>
          <p:cNvSpPr/>
          <p:nvPr/>
        </p:nvSpPr>
        <p:spPr>
          <a:xfrm>
            <a:off x="13797650" y="3661475"/>
            <a:ext cx="3552000" cy="447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9" name="Google Shape;20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70675" y="3544463"/>
            <a:ext cx="1845200" cy="40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7"/>
          <p:cNvSpPr/>
          <p:nvPr/>
        </p:nvSpPr>
        <p:spPr>
          <a:xfrm>
            <a:off x="1196975" y="3669525"/>
            <a:ext cx="3689100" cy="259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1" name="Google Shape;211;p47"/>
          <p:cNvSpPr/>
          <p:nvPr/>
        </p:nvSpPr>
        <p:spPr>
          <a:xfrm>
            <a:off x="15650100" y="213875"/>
            <a:ext cx="2235900" cy="12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5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DMARC</a:t>
            </a:r>
            <a:endParaRPr/>
          </a:p>
        </p:txBody>
      </p:sp>
      <p:sp>
        <p:nvSpPr>
          <p:cNvPr id="365" name="Google Shape;365;p65"/>
          <p:cNvSpPr txBox="1"/>
          <p:nvPr>
            <p:ph idx="1" type="body"/>
          </p:nvPr>
        </p:nvSpPr>
        <p:spPr>
          <a:xfrm>
            <a:off x="564700" y="2462825"/>
            <a:ext cx="51348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Checks SPF and DKIM domain matches the </a:t>
            </a:r>
            <a:br>
              <a:rPr lang="en-GB"/>
            </a:br>
            <a:r>
              <a:rPr lang="en-GB"/>
              <a:t>FROM header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Applies relevant policy on failure</a:t>
            </a:r>
            <a:endParaRPr/>
          </a:p>
        </p:txBody>
      </p:sp>
      <p:grpSp>
        <p:nvGrpSpPr>
          <p:cNvPr id="366" name="Google Shape;366;p65"/>
          <p:cNvGrpSpPr/>
          <p:nvPr/>
        </p:nvGrpSpPr>
        <p:grpSpPr>
          <a:xfrm>
            <a:off x="6021757" y="2718628"/>
            <a:ext cx="11327787" cy="5581695"/>
            <a:chOff x="6115350" y="2789300"/>
            <a:chExt cx="11664902" cy="5670150"/>
          </a:xfrm>
        </p:grpSpPr>
        <p:pic>
          <p:nvPicPr>
            <p:cNvPr id="367" name="Google Shape;367;p65"/>
            <p:cNvPicPr preferRelativeResize="0"/>
            <p:nvPr/>
          </p:nvPicPr>
          <p:blipFill rotWithShape="1">
            <a:blip r:embed="rId4">
              <a:alphaModFix/>
            </a:blip>
            <a:srcRect b="8092" l="1109" r="687" t="13494"/>
            <a:stretch/>
          </p:blipFill>
          <p:spPr>
            <a:xfrm>
              <a:off x="6115350" y="2789300"/>
              <a:ext cx="11664902" cy="558850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68" name="Google Shape;368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72300" y="5120950"/>
              <a:ext cx="268000" cy="242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p65"/>
            <p:cNvSpPr/>
            <p:nvPr/>
          </p:nvSpPr>
          <p:spPr>
            <a:xfrm>
              <a:off x="6557800" y="5745000"/>
              <a:ext cx="1845000" cy="5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Comfortaa"/>
                  <a:ea typeface="Comfortaa"/>
                  <a:cs typeface="Comfortaa"/>
                  <a:sym typeface="Comfortaa"/>
                </a:rPr>
                <a:t>Check for DMARC Record</a:t>
              </a:r>
              <a:endParaRPr b="1"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70" name="Google Shape;370;p65"/>
            <p:cNvSpPr/>
            <p:nvPr/>
          </p:nvSpPr>
          <p:spPr>
            <a:xfrm>
              <a:off x="6557800" y="4012700"/>
              <a:ext cx="1845000" cy="5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Comfortaa"/>
                  <a:ea typeface="Comfortaa"/>
                  <a:cs typeface="Comfortaa"/>
                  <a:sym typeface="Comfortaa"/>
                </a:rPr>
                <a:t>Email arrives at receiving server </a:t>
              </a:r>
              <a:endParaRPr b="1"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71" name="Google Shape;371;p65"/>
            <p:cNvSpPr/>
            <p:nvPr/>
          </p:nvSpPr>
          <p:spPr>
            <a:xfrm>
              <a:off x="9424050" y="4012700"/>
              <a:ext cx="1498200" cy="5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Comfortaa"/>
                  <a:ea typeface="Comfortaa"/>
                  <a:cs typeface="Comfortaa"/>
                  <a:sym typeface="Comfortaa"/>
                </a:rPr>
                <a:t>Passed DMARC?</a:t>
              </a:r>
              <a:endParaRPr b="1"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pic>
          <p:nvPicPr>
            <p:cNvPr id="372" name="Google Shape;372;p6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560100" y="7288100"/>
              <a:ext cx="989149" cy="78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65"/>
            <p:cNvSpPr/>
            <p:nvPr/>
          </p:nvSpPr>
          <p:spPr>
            <a:xfrm>
              <a:off x="9737850" y="7205100"/>
              <a:ext cx="321000" cy="32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4" name="Google Shape;374;p65"/>
            <p:cNvSpPr txBox="1"/>
            <p:nvPr/>
          </p:nvSpPr>
          <p:spPr>
            <a:xfrm>
              <a:off x="9616950" y="7896650"/>
              <a:ext cx="875400" cy="56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Inbox</a:t>
              </a:r>
              <a:endParaRPr b="1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pic>
          <p:nvPicPr>
            <p:cNvPr id="375" name="Google Shape;375;p6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10005" y="7000200"/>
              <a:ext cx="1568600" cy="128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6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037099" y="6503801"/>
              <a:ext cx="647001" cy="55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65"/>
            <p:cNvSpPr/>
            <p:nvPr/>
          </p:nvSpPr>
          <p:spPr>
            <a:xfrm>
              <a:off x="7417150" y="2972150"/>
              <a:ext cx="10133400" cy="24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8" name="Google Shape;378;p65"/>
            <p:cNvSpPr/>
            <p:nvPr/>
          </p:nvSpPr>
          <p:spPr>
            <a:xfrm>
              <a:off x="7381550" y="3132700"/>
              <a:ext cx="235200" cy="30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9" name="Google Shape;379;p65"/>
            <p:cNvSpPr/>
            <p:nvPr/>
          </p:nvSpPr>
          <p:spPr>
            <a:xfrm>
              <a:off x="17329750" y="3168050"/>
              <a:ext cx="220800" cy="316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80" name="Google Shape;380;p65"/>
            <p:cNvSpPr/>
            <p:nvPr/>
          </p:nvSpPr>
          <p:spPr>
            <a:xfrm>
              <a:off x="17108950" y="6149250"/>
              <a:ext cx="220800" cy="145800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81" name="Google Shape;381;p65"/>
            <p:cNvSpPr/>
            <p:nvPr/>
          </p:nvSpPr>
          <p:spPr>
            <a:xfrm>
              <a:off x="12526000" y="5847200"/>
              <a:ext cx="1498200" cy="5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Comfortaa"/>
                  <a:ea typeface="Comfortaa"/>
                  <a:cs typeface="Comfortaa"/>
                  <a:sym typeface="Comfortaa"/>
                </a:rPr>
                <a:t>Apply Policy</a:t>
              </a:r>
              <a:endParaRPr b="1"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82" name="Google Shape;382;p65"/>
            <p:cNvSpPr/>
            <p:nvPr/>
          </p:nvSpPr>
          <p:spPr>
            <a:xfrm>
              <a:off x="6697600" y="7787250"/>
              <a:ext cx="1326000" cy="305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Comfortaa"/>
                  <a:ea typeface="Comfortaa"/>
                  <a:cs typeface="Comfortaa"/>
                  <a:sym typeface="Comfortaa"/>
                </a:rPr>
                <a:t>DNS Server</a:t>
              </a:r>
              <a:endParaRPr b="1"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383" name="Google Shape;383;p65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600"/>
              <a:t>Source:</a:t>
            </a:r>
            <a:r>
              <a:rPr b="0" lang="en-GB" sz="1600"/>
              <a:t> </a:t>
            </a:r>
            <a:r>
              <a:rPr lang="en-GB" sz="1600">
                <a:solidFill>
                  <a:schemeClr val="hlink"/>
                </a:solidFill>
                <a:uFill>
                  <a:noFill/>
                </a:uFill>
                <a:hlinkClick r:id="rId9"/>
              </a:rPr>
              <a:t>https://mailtrap.io/blog/email-authentication</a:t>
            </a:r>
            <a:r>
              <a:rPr b="0" lang="en-GB" sz="1600"/>
              <a:t> | </a:t>
            </a:r>
            <a:r>
              <a:rPr lang="en-GB" sz="1600"/>
              <a:t>Note:</a:t>
            </a:r>
            <a:r>
              <a:rPr b="0" lang="en-GB" sz="1600"/>
              <a:t> Diagram slightly modified</a:t>
            </a:r>
            <a:endParaRPr b="0" sz="1600"/>
          </a:p>
          <a:p>
            <a:pPr indent="0" lvl="0" marL="0" rtl="0" algn="ctr">
              <a:lnSpc>
                <a:spcPct val="130000"/>
              </a:lnSpc>
              <a:spcBef>
                <a:spcPts val="2400"/>
              </a:spcBef>
              <a:spcAft>
                <a:spcPts val="2400"/>
              </a:spcAft>
              <a:buSzPts val="275"/>
              <a:buNone/>
            </a:pPr>
            <a:r>
              <a:t/>
            </a:r>
            <a:endParaRPr b="0" sz="1600"/>
          </a:p>
        </p:txBody>
      </p:sp>
      <p:sp>
        <p:nvSpPr>
          <p:cNvPr id="384" name="Google Shape;384;p65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6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Microsoft Specific</a:t>
            </a:r>
            <a:endParaRPr/>
          </a:p>
        </p:txBody>
      </p:sp>
      <p:sp>
        <p:nvSpPr>
          <p:cNvPr id="390" name="Google Shape;390;p66"/>
          <p:cNvSpPr txBox="1"/>
          <p:nvPr>
            <p:ph idx="1" type="body"/>
          </p:nvPr>
        </p:nvSpPr>
        <p:spPr>
          <a:xfrm>
            <a:off x="564700" y="2462825"/>
            <a:ext cx="151482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Mail flow rules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Native e</a:t>
            </a:r>
            <a:r>
              <a:rPr lang="en-GB"/>
              <a:t>xternal </a:t>
            </a:r>
            <a:r>
              <a:rPr lang="en-GB"/>
              <a:t>tagging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Anti-phishing policies</a:t>
            </a:r>
            <a:endParaRPr/>
          </a:p>
        </p:txBody>
      </p:sp>
      <p:sp>
        <p:nvSpPr>
          <p:cNvPr id="391" name="Google Shape;391;p66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Mail Flow Rules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397" name="Google Shape;39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3364075"/>
            <a:ext cx="8125250" cy="4290794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8" name="Google Shape;398;p67"/>
          <p:cNvSpPr txBox="1"/>
          <p:nvPr>
            <p:ph idx="1" type="body"/>
          </p:nvPr>
        </p:nvSpPr>
        <p:spPr>
          <a:xfrm>
            <a:off x="564700" y="2462825"/>
            <a:ext cx="78612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Rules applied to messages </a:t>
            </a:r>
            <a:br>
              <a:rPr lang="en-GB"/>
            </a:br>
            <a:r>
              <a:rPr lang="en-GB"/>
              <a:t>whilst in transit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Rich set of conditions, </a:t>
            </a:r>
            <a:br>
              <a:rPr lang="en-GB"/>
            </a:br>
            <a:r>
              <a:rPr lang="en-GB"/>
              <a:t>exceptions and actions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Often used to implement </a:t>
            </a:r>
            <a:br>
              <a:rPr lang="en-GB"/>
            </a:br>
            <a:r>
              <a:rPr lang="en-GB"/>
              <a:t>external tagging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Subject and message body</a:t>
            </a:r>
            <a:endParaRPr/>
          </a:p>
        </p:txBody>
      </p:sp>
      <p:pic>
        <p:nvPicPr>
          <p:cNvPr id="399" name="Google Shape;39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0" y="2805450"/>
            <a:ext cx="8125250" cy="5408054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0" name="Google Shape;400;p67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8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Native </a:t>
            </a:r>
            <a:r>
              <a:rPr lang="en-GB"/>
              <a:t>External Tagging</a:t>
            </a:r>
            <a:endParaRPr/>
          </a:p>
        </p:txBody>
      </p:sp>
      <p:sp>
        <p:nvSpPr>
          <p:cNvPr id="406" name="Google Shape;406;p68"/>
          <p:cNvSpPr txBox="1"/>
          <p:nvPr>
            <p:ph idx="1" type="body"/>
          </p:nvPr>
        </p:nvSpPr>
        <p:spPr>
          <a:xfrm>
            <a:off x="564700" y="2462825"/>
            <a:ext cx="73197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Exclusive to Exchange Online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New recommended way to</a:t>
            </a:r>
            <a:r>
              <a:rPr lang="en-GB"/>
              <a:t> </a:t>
            </a:r>
            <a:r>
              <a:rPr lang="en-GB"/>
              <a:t>identify external senders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Doesn’t obstruct </a:t>
            </a:r>
            <a:br>
              <a:rPr lang="en-GB"/>
            </a:br>
            <a:r>
              <a:rPr lang="en-GB"/>
              <a:t>the message body</a:t>
            </a:r>
            <a:endParaRPr/>
          </a:p>
        </p:txBody>
      </p:sp>
      <p:pic>
        <p:nvPicPr>
          <p:cNvPr id="407" name="Google Shape;40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2529383"/>
            <a:ext cx="7772401" cy="5448292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8" name="Google Shape;408;p68"/>
          <p:cNvPicPr preferRelativeResize="0"/>
          <p:nvPr/>
        </p:nvPicPr>
        <p:blipFill rotWithShape="1">
          <a:blip r:embed="rId5">
            <a:alphaModFix/>
          </a:blip>
          <a:srcRect b="6655" l="2397" r="2482" t="8662"/>
          <a:stretch/>
        </p:blipFill>
        <p:spPr>
          <a:xfrm>
            <a:off x="12132050" y="6749825"/>
            <a:ext cx="5217600" cy="18063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9" name="Google Shape;409;p68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9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Anti-Phishing Policies</a:t>
            </a:r>
            <a:endParaRPr/>
          </a:p>
        </p:txBody>
      </p:sp>
      <p:sp>
        <p:nvSpPr>
          <p:cNvPr id="415" name="Google Shape;415;p69"/>
          <p:cNvSpPr txBox="1"/>
          <p:nvPr>
            <p:ph idx="1" type="body"/>
          </p:nvPr>
        </p:nvSpPr>
        <p:spPr>
          <a:xfrm>
            <a:off x="564700" y="2304950"/>
            <a:ext cx="15148200" cy="6107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Spoofing detection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Impersonation protection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Mailbox intelligence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Safety tips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Phishing thresholds</a:t>
            </a:r>
            <a:endParaRPr/>
          </a:p>
        </p:txBody>
      </p:sp>
      <p:sp>
        <p:nvSpPr>
          <p:cNvPr id="416" name="Google Shape;416;p69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Spoofing Detection</a:t>
            </a:r>
            <a:endParaRPr/>
          </a:p>
        </p:txBody>
      </p:sp>
      <p:sp>
        <p:nvSpPr>
          <p:cNvPr id="422" name="Google Shape;422;p70"/>
          <p:cNvSpPr txBox="1"/>
          <p:nvPr>
            <p:ph idx="1" type="body"/>
          </p:nvPr>
        </p:nvSpPr>
        <p:spPr>
          <a:xfrm>
            <a:off x="564700" y="2462825"/>
            <a:ext cx="73197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Spoof intelligence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Reporting on sender and domain spoofing attempts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Unauthenticated sender indicators</a:t>
            </a:r>
            <a:endParaRPr/>
          </a:p>
        </p:txBody>
      </p:sp>
      <p:pic>
        <p:nvPicPr>
          <p:cNvPr id="423" name="Google Shape;42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4400" y="2569062"/>
            <a:ext cx="9041399" cy="51488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4" name="Google Shape;42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53188" y="6751750"/>
            <a:ext cx="5282669" cy="20340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5" name="Google Shape;425;p70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1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Impersonation Protection</a:t>
            </a:r>
            <a:endParaRPr/>
          </a:p>
        </p:txBody>
      </p:sp>
      <p:sp>
        <p:nvSpPr>
          <p:cNvPr id="431" name="Google Shape;431;p71"/>
          <p:cNvSpPr txBox="1"/>
          <p:nvPr>
            <p:ph idx="1" type="body"/>
          </p:nvPr>
        </p:nvSpPr>
        <p:spPr>
          <a:xfrm>
            <a:off x="564700" y="2304950"/>
            <a:ext cx="15148200" cy="6107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Protected email addresses and domains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Subject to extra impersonation checks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Apply specified actions (junk, quarantine, delete)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Mailbox intelligence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Detect impersonation based on regular email patterns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Apply specified actions (junk, quarantine, delete)</a:t>
            </a:r>
            <a:endParaRPr/>
          </a:p>
        </p:txBody>
      </p:sp>
      <p:sp>
        <p:nvSpPr>
          <p:cNvPr id="432" name="Google Shape;432;p71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2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Safety Tips</a:t>
            </a:r>
            <a:endParaRPr/>
          </a:p>
        </p:txBody>
      </p:sp>
      <p:sp>
        <p:nvSpPr>
          <p:cNvPr id="438" name="Google Shape;438;p72"/>
          <p:cNvSpPr txBox="1"/>
          <p:nvPr>
            <p:ph idx="1" type="body"/>
          </p:nvPr>
        </p:nvSpPr>
        <p:spPr>
          <a:xfrm>
            <a:off x="564700" y="2462825"/>
            <a:ext cx="75354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Types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First contact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User </a:t>
            </a:r>
            <a:r>
              <a:rPr lang="en-GB"/>
              <a:t>impersonation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Domain </a:t>
            </a:r>
            <a:r>
              <a:rPr lang="en-GB"/>
              <a:t>impersonation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Unusual</a:t>
            </a:r>
            <a:r>
              <a:rPr lang="en-GB"/>
              <a:t> characters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Inserted into email body</a:t>
            </a:r>
            <a:endParaRPr/>
          </a:p>
        </p:txBody>
      </p:sp>
      <p:pic>
        <p:nvPicPr>
          <p:cNvPr id="439" name="Google Shape;43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4516" y="2462837"/>
            <a:ext cx="8511883" cy="54191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0" name="Google Shape;440;p72"/>
          <p:cNvPicPr preferRelativeResize="0"/>
          <p:nvPr/>
        </p:nvPicPr>
        <p:blipFill rotWithShape="1">
          <a:blip r:embed="rId5">
            <a:alphaModFix/>
          </a:blip>
          <a:srcRect b="7741" l="3412" r="1791" t="5663"/>
          <a:stretch/>
        </p:blipFill>
        <p:spPr>
          <a:xfrm>
            <a:off x="12276700" y="6799300"/>
            <a:ext cx="5072950" cy="175682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1" name="Google Shape;441;p72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3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Phishing </a:t>
            </a:r>
            <a:r>
              <a:rPr lang="en-GB"/>
              <a:t>Thresholds</a:t>
            </a:r>
            <a:endParaRPr/>
          </a:p>
        </p:txBody>
      </p:sp>
      <p:sp>
        <p:nvSpPr>
          <p:cNvPr id="447" name="Google Shape;447;p73"/>
          <p:cNvSpPr txBox="1"/>
          <p:nvPr>
            <p:ph idx="1" type="body"/>
          </p:nvPr>
        </p:nvSpPr>
        <p:spPr>
          <a:xfrm>
            <a:off x="564700" y="2462825"/>
            <a:ext cx="151482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 lnSpcReduction="1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Scale from 1 (standard) to 4 (most aggressive)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Default to standard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Sensitivity increases as threshold is raised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Higher scrutiny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Based on confidence indicators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Phishing Level Confidence </a:t>
            </a:r>
            <a:r>
              <a:rPr b="1" lang="en-GB"/>
              <a:t>(PCL)</a:t>
            </a:r>
            <a:r>
              <a:rPr lang="en-GB"/>
              <a:t>: </a:t>
            </a:r>
            <a:r>
              <a:rPr b="1" lang="en-GB"/>
              <a:t>1-3 neutral</a:t>
            </a:r>
            <a:r>
              <a:rPr lang="en-GB"/>
              <a:t> </a:t>
            </a:r>
            <a:r>
              <a:rPr b="1" lang="en-GB"/>
              <a:t>| 4-8 suspicious</a:t>
            </a:r>
            <a:endParaRPr b="1"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Spam Level Confidence </a:t>
            </a:r>
            <a:r>
              <a:rPr b="1" lang="en-GB"/>
              <a:t>(SCL)</a:t>
            </a:r>
            <a:r>
              <a:rPr lang="en-GB"/>
              <a:t>: </a:t>
            </a:r>
            <a:r>
              <a:rPr b="1" lang="en-GB"/>
              <a:t>0 low - 9 high</a:t>
            </a:r>
            <a:endParaRPr b="1"/>
          </a:p>
        </p:txBody>
      </p:sp>
      <p:sp>
        <p:nvSpPr>
          <p:cNvPr id="448" name="Google Shape;448;p73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4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Note</a:t>
            </a:r>
            <a:endParaRPr/>
          </a:p>
        </p:txBody>
      </p:sp>
      <p:sp>
        <p:nvSpPr>
          <p:cNvPr id="454" name="Google Shape;454;p74"/>
          <p:cNvSpPr txBox="1"/>
          <p:nvPr>
            <p:ph idx="1" type="body"/>
          </p:nvPr>
        </p:nvSpPr>
        <p:spPr>
          <a:xfrm>
            <a:off x="564700" y="2304950"/>
            <a:ext cx="15148200" cy="6107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Sole focus on analysing From header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Other headers are overlooked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Foreshadowing?</a:t>
            </a:r>
            <a:endParaRPr/>
          </a:p>
        </p:txBody>
      </p:sp>
      <p:sp>
        <p:nvSpPr>
          <p:cNvPr id="455" name="Google Shape;455;p74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8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Me</a:t>
            </a:r>
            <a:endParaRPr/>
          </a:p>
        </p:txBody>
      </p:sp>
      <p:sp>
        <p:nvSpPr>
          <p:cNvPr id="217" name="Google Shape;217;p48"/>
          <p:cNvSpPr txBox="1"/>
          <p:nvPr>
            <p:ph idx="1" type="body"/>
          </p:nvPr>
        </p:nvSpPr>
        <p:spPr>
          <a:xfrm>
            <a:off x="564700" y="2304950"/>
            <a:ext cx="15148200" cy="6107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Security consultant at Tanto Security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Love red teaming and breaking all the things</a:t>
            </a:r>
            <a:endParaRPr/>
          </a:p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Physical </a:t>
            </a:r>
            <a:r>
              <a:rPr lang="en-GB"/>
              <a:t>security enthusiast</a:t>
            </a:r>
            <a:endParaRPr/>
          </a:p>
        </p:txBody>
      </p:sp>
      <p:sp>
        <p:nvSpPr>
          <p:cNvPr id="218" name="Google Shape;218;p48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1" name="Google Shape;461;p75"/>
          <p:cNvSpPr txBox="1"/>
          <p:nvPr>
            <p:ph type="title"/>
          </p:nvPr>
        </p:nvSpPr>
        <p:spPr>
          <a:xfrm>
            <a:off x="6183263" y="4667675"/>
            <a:ext cx="8281200" cy="168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Journey to Spoofing</a:t>
            </a:r>
            <a:endParaRPr/>
          </a:p>
        </p:txBody>
      </p:sp>
      <p:pic>
        <p:nvPicPr>
          <p:cNvPr id="462" name="Google Shape;462;p75"/>
          <p:cNvPicPr preferRelativeResize="0"/>
          <p:nvPr/>
        </p:nvPicPr>
        <p:blipFill rotWithShape="1">
          <a:blip r:embed="rId4">
            <a:alphaModFix/>
          </a:blip>
          <a:srcRect b="35706" l="17716" r="71784" t="43949"/>
          <a:stretch/>
        </p:blipFill>
        <p:spPr>
          <a:xfrm>
            <a:off x="3823538" y="4521025"/>
            <a:ext cx="1920000" cy="20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6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Victim Organisation (</a:t>
            </a:r>
            <a:r>
              <a:rPr lang="en-GB"/>
              <a:t>TantoTesting</a:t>
            </a:r>
            <a:r>
              <a:rPr lang="en-GB"/>
              <a:t>)</a:t>
            </a:r>
            <a:endParaRPr/>
          </a:p>
        </p:txBody>
      </p:sp>
      <p:sp>
        <p:nvSpPr>
          <p:cNvPr id="468" name="Google Shape;468;p76"/>
          <p:cNvSpPr txBox="1"/>
          <p:nvPr>
            <p:ph idx="1" type="body"/>
          </p:nvPr>
        </p:nvSpPr>
        <p:spPr>
          <a:xfrm>
            <a:off x="564700" y="2159150"/>
            <a:ext cx="15148200" cy="7390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Two employees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John Doe (victim)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James Bond (impersonation)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Protections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Native external tagging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First contact safety tip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Impersonation and spoofing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Most aggressive phishing threshold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Sending domain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tantomail.com with SPF and DMARC records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2400"/>
              </a:spcAft>
              <a:buSzPts val="3600"/>
              <a:buChar char="&gt;"/>
            </a:pPr>
            <a:r>
              <a:rPr lang="en-GB"/>
              <a:t>Designed as an overkill environment</a:t>
            </a:r>
            <a:endParaRPr/>
          </a:p>
        </p:txBody>
      </p:sp>
      <p:sp>
        <p:nvSpPr>
          <p:cNvPr id="469" name="Google Shape;469;p76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med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State</a:t>
            </a:r>
            <a:r>
              <a:rPr lang="en-GB"/>
              <a:t>	</a:t>
            </a:r>
            <a:endParaRPr/>
          </a:p>
        </p:txBody>
      </p:sp>
      <p:sp>
        <p:nvSpPr>
          <p:cNvPr id="475" name="Google Shape;475;p77"/>
          <p:cNvSpPr txBox="1"/>
          <p:nvPr>
            <p:ph idx="1" type="body"/>
          </p:nvPr>
        </p:nvSpPr>
        <p:spPr>
          <a:xfrm>
            <a:off x="564700" y="2462825"/>
            <a:ext cx="7593600" cy="607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Problems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External tags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Safety tip warnings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Plain email address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Can we add display </a:t>
            </a:r>
            <a:br>
              <a:rPr lang="en-GB"/>
            </a:br>
            <a:r>
              <a:rPr lang="en-GB"/>
              <a:t>names to From?</a:t>
            </a:r>
            <a:endParaRPr/>
          </a:p>
        </p:txBody>
      </p:sp>
      <p:pic>
        <p:nvPicPr>
          <p:cNvPr id="476" name="Google Shape;47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6126" y="2462825"/>
            <a:ext cx="6920273" cy="5380751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7" name="Google Shape;477;p77"/>
          <p:cNvPicPr preferRelativeResize="0"/>
          <p:nvPr/>
        </p:nvPicPr>
        <p:blipFill rotWithShape="1">
          <a:blip r:embed="rId5">
            <a:alphaModFix/>
          </a:blip>
          <a:srcRect b="6920" l="2612" r="2735" t="5483"/>
          <a:stretch/>
        </p:blipFill>
        <p:spPr>
          <a:xfrm>
            <a:off x="12003125" y="6688950"/>
            <a:ext cx="5346525" cy="18671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8" name="Google Shape;478;p77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8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Display Names</a:t>
            </a:r>
            <a:endParaRPr/>
          </a:p>
        </p:txBody>
      </p:sp>
      <p:sp>
        <p:nvSpPr>
          <p:cNvPr id="484" name="Google Shape;484;p78"/>
          <p:cNvSpPr txBox="1"/>
          <p:nvPr>
            <p:ph idx="1" type="body"/>
          </p:nvPr>
        </p:nvSpPr>
        <p:spPr>
          <a:xfrm>
            <a:off x="564700" y="2260600"/>
            <a:ext cx="7593600" cy="629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Blocked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James Bond is configured </a:t>
            </a:r>
            <a:br>
              <a:rPr lang="en-GB"/>
            </a:br>
            <a:r>
              <a:rPr lang="en-GB"/>
              <a:t>as a protected sender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From header analysed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Impersonation detected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Safety tip added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Sent to junk</a:t>
            </a:r>
            <a:endParaRPr/>
          </a:p>
        </p:txBody>
      </p:sp>
      <p:pic>
        <p:nvPicPr>
          <p:cNvPr id="485" name="Google Shape;48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4491" y="2462825"/>
            <a:ext cx="6711909" cy="53622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6" name="Google Shape;486;p78"/>
          <p:cNvPicPr preferRelativeResize="0"/>
          <p:nvPr/>
        </p:nvPicPr>
        <p:blipFill rotWithShape="1">
          <a:blip r:embed="rId5">
            <a:alphaModFix/>
          </a:blip>
          <a:srcRect b="3955" l="2101" r="1957" t="3622"/>
          <a:stretch/>
        </p:blipFill>
        <p:spPr>
          <a:xfrm>
            <a:off x="12890500" y="6219825"/>
            <a:ext cx="4459150" cy="23363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7" name="Google Shape;487;p78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9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RFC Dive</a:t>
            </a:r>
            <a:endParaRPr/>
          </a:p>
        </p:txBody>
      </p:sp>
      <p:sp>
        <p:nvSpPr>
          <p:cNvPr id="493" name="Google Shape;493;p79"/>
          <p:cNvSpPr txBox="1"/>
          <p:nvPr>
            <p:ph idx="1" type="body"/>
          </p:nvPr>
        </p:nvSpPr>
        <p:spPr>
          <a:xfrm>
            <a:off x="564700" y="2194150"/>
            <a:ext cx="7473000" cy="656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Sole focus on </a:t>
            </a:r>
            <a:br>
              <a:rPr lang="en-GB"/>
            </a:br>
            <a:r>
              <a:rPr lang="en-GB"/>
              <a:t>analysing FROM header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Other origination headers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Another RFC dive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SENDER header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M</a:t>
            </a:r>
            <a:r>
              <a:rPr lang="en-GB"/>
              <a:t>ailbox of the agent </a:t>
            </a:r>
            <a:br>
              <a:rPr lang="en-GB"/>
            </a:br>
            <a:r>
              <a:rPr lang="en-GB"/>
              <a:t>responsible for the </a:t>
            </a:r>
            <a:br>
              <a:rPr lang="en-GB"/>
            </a:br>
            <a:r>
              <a:rPr lang="en-GB"/>
              <a:t>transmission of the message</a:t>
            </a:r>
            <a:endParaRPr/>
          </a:p>
        </p:txBody>
      </p:sp>
      <p:pic>
        <p:nvPicPr>
          <p:cNvPr id="494" name="Google Shape;49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3632575"/>
            <a:ext cx="8205650" cy="37538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5" name="Google Shape;495;p79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SzPts val="275"/>
              <a:buNone/>
            </a:pPr>
            <a:r>
              <a:rPr lang="en-GB" sz="1600"/>
              <a:t>Source:</a:t>
            </a:r>
            <a:r>
              <a:rPr b="0" lang="en-GB" sz="1600"/>
              <a:t> </a:t>
            </a:r>
            <a:r>
              <a:rPr lang="en-GB" sz="16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https://www.rfc-editor.org/rfc/rfc2822</a:t>
            </a:r>
            <a:endParaRPr b="0" sz="1600"/>
          </a:p>
        </p:txBody>
      </p:sp>
      <p:sp>
        <p:nvSpPr>
          <p:cNvPr id="496" name="Google Shape;496;p79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7" name="Google Shape;497;p79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0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Sender Header</a:t>
            </a:r>
            <a:endParaRPr/>
          </a:p>
        </p:txBody>
      </p:sp>
      <p:sp>
        <p:nvSpPr>
          <p:cNvPr id="503" name="Google Shape;503;p80"/>
          <p:cNvSpPr txBox="1"/>
          <p:nvPr>
            <p:ph idx="1" type="body"/>
          </p:nvPr>
        </p:nvSpPr>
        <p:spPr>
          <a:xfrm>
            <a:off x="564700" y="2304950"/>
            <a:ext cx="6306900" cy="6403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Changes format of emails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Sender on behalf </a:t>
            </a:r>
            <a:br>
              <a:rPr lang="en-GB"/>
            </a:br>
            <a:r>
              <a:rPr lang="en-GB"/>
              <a:t>of the From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No validation </a:t>
            </a:r>
            <a:r>
              <a:rPr lang="en-GB"/>
              <a:t>of display names or domains here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What about</a:t>
            </a:r>
            <a:br>
              <a:rPr lang="en-GB"/>
            </a:br>
            <a:r>
              <a:rPr lang="en-GB"/>
              <a:t>internal ones?</a:t>
            </a:r>
            <a:endParaRPr/>
          </a:p>
        </p:txBody>
      </p:sp>
      <p:pic>
        <p:nvPicPr>
          <p:cNvPr id="504" name="Google Shape;50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1300" y="2780229"/>
            <a:ext cx="8875099" cy="4678572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5" name="Google Shape;505;p80"/>
          <p:cNvPicPr preferRelativeResize="0"/>
          <p:nvPr/>
        </p:nvPicPr>
        <p:blipFill rotWithShape="1">
          <a:blip r:embed="rId5">
            <a:alphaModFix/>
          </a:blip>
          <a:srcRect b="4852" l="1987" r="2446" t="5461"/>
          <a:stretch/>
        </p:blipFill>
        <p:spPr>
          <a:xfrm>
            <a:off x="12863475" y="6971300"/>
            <a:ext cx="4486175" cy="158482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6" name="Google Shape;506;p80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1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External Tagging Bypass</a:t>
            </a:r>
            <a:endParaRPr/>
          </a:p>
        </p:txBody>
      </p:sp>
      <p:sp>
        <p:nvSpPr>
          <p:cNvPr id="512" name="Google Shape;512;p81"/>
          <p:cNvSpPr txBox="1"/>
          <p:nvPr>
            <p:ph idx="1" type="body"/>
          </p:nvPr>
        </p:nvSpPr>
        <p:spPr>
          <a:xfrm>
            <a:off x="564700" y="2209800"/>
            <a:ext cx="7924200" cy="66687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Sender header with </a:t>
            </a:r>
            <a:br>
              <a:rPr lang="en-GB"/>
            </a:br>
            <a:r>
              <a:rPr lang="en-GB"/>
              <a:t>internal domain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No external tagging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Appears email was </a:t>
            </a:r>
            <a:br>
              <a:rPr lang="en-GB"/>
            </a:br>
            <a:r>
              <a:rPr lang="en-GB"/>
              <a:t>sent internally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Brings up profile on hover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Lingering problem </a:t>
            </a:r>
            <a:br>
              <a:rPr lang="en-GB"/>
            </a:br>
            <a:r>
              <a:rPr lang="en-GB"/>
              <a:t>of safety tips</a:t>
            </a:r>
            <a:endParaRPr/>
          </a:p>
        </p:txBody>
      </p:sp>
      <p:pic>
        <p:nvPicPr>
          <p:cNvPr id="513" name="Google Shape;51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1300" y="2462817"/>
            <a:ext cx="8875100" cy="4974058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4" name="Google Shape;514;p81"/>
          <p:cNvPicPr preferRelativeResize="0"/>
          <p:nvPr/>
        </p:nvPicPr>
        <p:blipFill rotWithShape="1">
          <a:blip r:embed="rId5">
            <a:alphaModFix/>
          </a:blip>
          <a:srcRect b="5992" l="2197" r="1861" t="4305"/>
          <a:stretch/>
        </p:blipFill>
        <p:spPr>
          <a:xfrm>
            <a:off x="12922870" y="6971300"/>
            <a:ext cx="4426780" cy="158482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5" name="Google Shape;515;p81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2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Safety Tip Analysis</a:t>
            </a:r>
            <a:endParaRPr/>
          </a:p>
        </p:txBody>
      </p:sp>
      <p:sp>
        <p:nvSpPr>
          <p:cNvPr id="521" name="Google Shape;521;p82"/>
          <p:cNvSpPr txBox="1"/>
          <p:nvPr>
            <p:ph idx="1" type="body"/>
          </p:nvPr>
        </p:nvSpPr>
        <p:spPr>
          <a:xfrm>
            <a:off x="564700" y="2462850"/>
            <a:ext cx="74892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View email source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Safety tip prepended </a:t>
            </a:r>
            <a:br>
              <a:rPr lang="en-GB"/>
            </a:br>
            <a:r>
              <a:rPr lang="en-GB"/>
              <a:t>to top of body in table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Our content inserted </a:t>
            </a:r>
            <a:br>
              <a:rPr lang="en-GB"/>
            </a:br>
            <a:r>
              <a:rPr lang="en-GB"/>
              <a:t>into &lt;div&gt; underneath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Can we control the </a:t>
            </a:r>
            <a:br>
              <a:rPr lang="en-GB"/>
            </a:br>
            <a:r>
              <a:rPr lang="en-GB"/>
              <a:t>safety tip with CSS?</a:t>
            </a:r>
            <a:endParaRPr/>
          </a:p>
        </p:txBody>
      </p:sp>
      <p:pic>
        <p:nvPicPr>
          <p:cNvPr id="522" name="Google Shape;52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1765" y="2462825"/>
            <a:ext cx="10267884" cy="60933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3" name="Google Shape;523;p82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SzPts val="275"/>
              <a:buNone/>
            </a:pPr>
            <a:r>
              <a:rPr lang="en-GB" sz="1600"/>
              <a:t>Note</a:t>
            </a:r>
            <a:r>
              <a:rPr lang="en-GB" sz="1600"/>
              <a:t>:</a:t>
            </a:r>
            <a:r>
              <a:rPr b="0" lang="en-GB" sz="1600"/>
              <a:t> </a:t>
            </a:r>
            <a:r>
              <a:rPr b="0" lang="en-GB" sz="1600"/>
              <a:t>Some styles removed for simplicity</a:t>
            </a:r>
            <a:endParaRPr b="0" sz="1600"/>
          </a:p>
        </p:txBody>
      </p:sp>
      <p:sp>
        <p:nvSpPr>
          <p:cNvPr id="524" name="Google Shape;524;p82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5" name="Google Shape;525;p82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3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Safety Tip Partial Bypass</a:t>
            </a:r>
            <a:endParaRPr/>
          </a:p>
        </p:txBody>
      </p:sp>
      <p:sp>
        <p:nvSpPr>
          <p:cNvPr id="531" name="Google Shape;531;p83"/>
          <p:cNvSpPr txBox="1"/>
          <p:nvPr>
            <p:ph idx="1" type="body"/>
          </p:nvPr>
        </p:nvSpPr>
        <p:spPr>
          <a:xfrm>
            <a:off x="564700" y="2462725"/>
            <a:ext cx="12693900" cy="6084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b="0" lang="en-GB"/>
              <a:t>tr </a:t>
            </a:r>
            <a:r>
              <a:rPr lang="en-GB"/>
              <a:t>element has no styles attached</a:t>
            </a:r>
            <a:endParaRPr/>
          </a:p>
          <a:p>
            <a:pPr indent="-635000" lvl="1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一"/>
            </a:pPr>
            <a:r>
              <a:rPr b="1" lang="en-GB" sz="2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&lt;style&gt;tr {display: none;}&lt;/style&gt;</a:t>
            </a:r>
            <a:br>
              <a:rPr b="1" lang="en-GB" sz="2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Add to top of message body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Prevents warning from rendering?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Silently fixed while I was making these slides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And what a fix it was!</a:t>
            </a:r>
            <a:endParaRPr/>
          </a:p>
        </p:txBody>
      </p:sp>
      <p:pic>
        <p:nvPicPr>
          <p:cNvPr id="532" name="Google Shape;53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6780" y="2462825"/>
            <a:ext cx="5432869" cy="60933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3" name="Google Shape;533;p83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SzPts val="275"/>
              <a:buNone/>
            </a:pPr>
            <a:r>
              <a:rPr lang="en-GB" sz="1600"/>
              <a:t>Source:</a:t>
            </a:r>
            <a:r>
              <a:rPr b="0" lang="en-GB" sz="1600"/>
              <a:t> </a:t>
            </a:r>
            <a:r>
              <a:rPr lang="en-GB" sz="1600" u="sng">
                <a:solidFill>
                  <a:schemeClr val="hlink"/>
                </a:solidFill>
                <a:hlinkClick r:id="rId5"/>
              </a:rPr>
              <a:t>https://www.reddit.com/r/ProgrammerHumor/comments/cq5fhd/that_should_do_the_trick/</a:t>
            </a:r>
            <a:endParaRPr b="0" sz="1600"/>
          </a:p>
        </p:txBody>
      </p:sp>
      <p:sp>
        <p:nvSpPr>
          <p:cNvPr id="534" name="Google Shape;534;p83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5" name="Google Shape;535;p83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4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Fix</a:t>
            </a:r>
            <a:endParaRPr/>
          </a:p>
        </p:txBody>
      </p:sp>
      <p:sp>
        <p:nvSpPr>
          <p:cNvPr id="541" name="Google Shape;541;p84"/>
          <p:cNvSpPr txBox="1"/>
          <p:nvPr>
            <p:ph idx="1" type="body"/>
          </p:nvPr>
        </p:nvSpPr>
        <p:spPr>
          <a:xfrm>
            <a:off x="564700" y="2410125"/>
            <a:ext cx="8821200" cy="61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Detect use of </a:t>
            </a:r>
            <a:r>
              <a:rPr b="0" lang="en-GB"/>
              <a:t>&lt;style&gt;</a:t>
            </a:r>
            <a:r>
              <a:rPr lang="en-GB"/>
              <a:t> tag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Add revert </a:t>
            </a:r>
            <a:r>
              <a:rPr b="0" lang="en-GB"/>
              <a:t>!important </a:t>
            </a:r>
            <a:br>
              <a:rPr lang="en-GB"/>
            </a:br>
            <a:r>
              <a:rPr lang="en-GB"/>
              <a:t>to every style inline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Resets property styling </a:t>
            </a:r>
            <a:br>
              <a:rPr lang="en-GB"/>
            </a:br>
            <a:r>
              <a:rPr lang="en-GB"/>
              <a:t>with highest priority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Let’s find a way </a:t>
            </a:r>
            <a:r>
              <a:rPr lang="en-GB"/>
              <a:t>around</a:t>
            </a:r>
            <a:r>
              <a:rPr lang="en-GB"/>
              <a:t> it :)</a:t>
            </a:r>
            <a:endParaRPr/>
          </a:p>
        </p:txBody>
      </p:sp>
      <p:pic>
        <p:nvPicPr>
          <p:cNvPr id="542" name="Google Shape;54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2164" y="2499775"/>
            <a:ext cx="8577486" cy="60563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3" name="Google Shape;543;p84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9"/>
          <p:cNvPicPr preferRelativeResize="0"/>
          <p:nvPr/>
        </p:nvPicPr>
        <p:blipFill rotWithShape="1">
          <a:blip r:embed="rId4">
            <a:alphaModFix/>
          </a:blip>
          <a:srcRect b="36356" l="26964" r="59905" t="41630"/>
          <a:stretch/>
        </p:blipFill>
        <p:spPr>
          <a:xfrm>
            <a:off x="4895200" y="4259300"/>
            <a:ext cx="2401152" cy="226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9"/>
          <p:cNvSpPr txBox="1"/>
          <p:nvPr>
            <p:ph type="title"/>
          </p:nvPr>
        </p:nvSpPr>
        <p:spPr>
          <a:xfrm>
            <a:off x="7502000" y="4667675"/>
            <a:ext cx="5890800" cy="168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SMTP Basics</a:t>
            </a:r>
            <a:endParaRPr/>
          </a:p>
        </p:txBody>
      </p:sp>
      <p:sp>
        <p:nvSpPr>
          <p:cNvPr id="225" name="Google Shape;225;p4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5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End-to-End Encryption</a:t>
            </a:r>
            <a:endParaRPr/>
          </a:p>
        </p:txBody>
      </p:sp>
      <p:sp>
        <p:nvSpPr>
          <p:cNvPr id="549" name="Google Shape;549;p85"/>
          <p:cNvSpPr txBox="1"/>
          <p:nvPr>
            <p:ph idx="1" type="body"/>
          </p:nvPr>
        </p:nvSpPr>
        <p:spPr>
          <a:xfrm>
            <a:off x="564700" y="2462825"/>
            <a:ext cx="136410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 lnSpcReduction="1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What </a:t>
            </a:r>
            <a:r>
              <a:rPr lang="en-GB"/>
              <a:t>about encrypted emails?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Are they tagged with safety tips?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Main types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Pretty Good Privacy (PGP)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Secure/Multipurpose Internet Mail Extensions (S/MIME)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Focus on </a:t>
            </a:r>
            <a:r>
              <a:rPr lang="en-GB"/>
              <a:t>PGP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Easy</a:t>
            </a:r>
            <a:endParaRPr/>
          </a:p>
        </p:txBody>
      </p:sp>
      <p:sp>
        <p:nvSpPr>
          <p:cNvPr id="550" name="Google Shape;550;p85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6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PGP</a:t>
            </a:r>
            <a:endParaRPr/>
          </a:p>
        </p:txBody>
      </p:sp>
      <p:sp>
        <p:nvSpPr>
          <p:cNvPr id="556" name="Google Shape;556;p86"/>
          <p:cNvSpPr txBox="1"/>
          <p:nvPr>
            <p:ph idx="1" type="body"/>
          </p:nvPr>
        </p:nvSpPr>
        <p:spPr>
          <a:xfrm>
            <a:off x="564700" y="2462950"/>
            <a:ext cx="96984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 lnSpcReduction="1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Public key cryptography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Inline PGP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Encrypted content included directly </a:t>
            </a:r>
            <a:br>
              <a:rPr lang="en-GB"/>
            </a:br>
            <a:r>
              <a:rPr lang="en-GB"/>
              <a:t>in message body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PGP/MIME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Creates multipart MIME message </a:t>
            </a:r>
            <a:br>
              <a:rPr lang="en-GB"/>
            </a:br>
            <a:r>
              <a:rPr lang="en-GB"/>
              <a:t>with special content types</a:t>
            </a:r>
            <a:endParaRPr/>
          </a:p>
        </p:txBody>
      </p:sp>
      <p:sp>
        <p:nvSpPr>
          <p:cNvPr id="557" name="Google Shape;557;p86"/>
          <p:cNvSpPr/>
          <p:nvPr/>
        </p:nvSpPr>
        <p:spPr>
          <a:xfrm>
            <a:off x="11094711" y="2462825"/>
            <a:ext cx="6255000" cy="6093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Inter"/>
                <a:ea typeface="Inter"/>
                <a:cs typeface="Inter"/>
                <a:sym typeface="Inter"/>
              </a:rPr>
              <a:t>From: </a:t>
            </a: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&lt;jane@gmail.com&gt;</a:t>
            </a:r>
            <a:endParaRPr b="1" sz="26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Inter"/>
                <a:ea typeface="Inter"/>
                <a:cs typeface="Inter"/>
                <a:sym typeface="Inter"/>
              </a:rPr>
              <a:t>To: </a:t>
            </a: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&lt;john@outlook.com&gt;</a:t>
            </a:r>
            <a:endParaRPr b="1" sz="26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Subject: </a:t>
            </a: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Hello</a:t>
            </a:r>
            <a:endParaRPr b="1" sz="2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Inter"/>
                <a:ea typeface="Inter"/>
                <a:cs typeface="Inter"/>
                <a:sym typeface="Inter"/>
              </a:rPr>
              <a:t>Content-Type: </a:t>
            </a: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text/plain</a:t>
            </a:r>
            <a:endParaRPr b="1" sz="26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----- BEGIN PGP MESSAGE -----</a:t>
            </a:r>
            <a:endParaRPr b="1" sz="26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[ENCRYPTED CONTENT]</a:t>
            </a:r>
            <a:endParaRPr b="1" sz="2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----- END PGP MESSAGE -----</a:t>
            </a:r>
            <a:endParaRPr b="1" sz="2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1" sz="2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8" name="Google Shape;558;p86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Idea</a:t>
            </a:r>
            <a:endParaRPr/>
          </a:p>
        </p:txBody>
      </p:sp>
      <p:sp>
        <p:nvSpPr>
          <p:cNvPr id="564" name="Google Shape;564;p87"/>
          <p:cNvSpPr txBox="1"/>
          <p:nvPr>
            <p:ph idx="1" type="body"/>
          </p:nvPr>
        </p:nvSpPr>
        <p:spPr>
          <a:xfrm>
            <a:off x="564700" y="2462825"/>
            <a:ext cx="155124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No requirement for content in PGP messages to be encrypted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Text renders as per content-type header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Plan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Send unencrypted message inside PGP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Observe how the mail client renders them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Does it change email processing?</a:t>
            </a:r>
            <a:endParaRPr/>
          </a:p>
        </p:txBody>
      </p:sp>
      <p:sp>
        <p:nvSpPr>
          <p:cNvPr id="565" name="Google Shape;565;p87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8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Safety Tip Bypass</a:t>
            </a:r>
            <a:endParaRPr/>
          </a:p>
        </p:txBody>
      </p:sp>
      <p:sp>
        <p:nvSpPr>
          <p:cNvPr id="571" name="Google Shape;571;p88"/>
          <p:cNvSpPr txBox="1"/>
          <p:nvPr>
            <p:ph idx="1" type="body"/>
          </p:nvPr>
        </p:nvSpPr>
        <p:spPr>
          <a:xfrm>
            <a:off x="564700" y="2332675"/>
            <a:ext cx="8722800" cy="729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Adding PGP </a:t>
            </a:r>
            <a:r>
              <a:rPr lang="en-GB"/>
              <a:t>syntax  </a:t>
            </a:r>
            <a:br>
              <a:rPr lang="en-GB"/>
            </a:br>
            <a:r>
              <a:rPr lang="en-GB"/>
              <a:t>removes safety tips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Hidden from preview text as well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Can be placed </a:t>
            </a:r>
            <a:br>
              <a:rPr lang="en-GB"/>
            </a:br>
            <a:r>
              <a:rPr lang="en-GB"/>
              <a:t>anywhere in the email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Only requires </a:t>
            </a:r>
            <a:br>
              <a:rPr lang="en-GB"/>
            </a:br>
            <a:r>
              <a:rPr lang="en-GB"/>
              <a:t>‘BEGIN PGP MESSAGE’ text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Also works with </a:t>
            </a:r>
            <a:br>
              <a:rPr lang="en-GB"/>
            </a:br>
            <a:r>
              <a:rPr lang="en-GB"/>
              <a:t>HTML content-type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Can be hidden with comments </a:t>
            </a:r>
            <a:br>
              <a:rPr lang="en-GB"/>
            </a:br>
            <a:r>
              <a:rPr lang="en-GB"/>
              <a:t>(including from preview text)</a:t>
            </a:r>
            <a:endParaRPr/>
          </a:p>
        </p:txBody>
      </p:sp>
      <p:pic>
        <p:nvPicPr>
          <p:cNvPr id="572" name="Google Shape;57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6775" y="2927525"/>
            <a:ext cx="8409625" cy="3870976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3" name="Google Shape;573;p88"/>
          <p:cNvPicPr preferRelativeResize="0"/>
          <p:nvPr/>
        </p:nvPicPr>
        <p:blipFill rotWithShape="1">
          <a:blip r:embed="rId5">
            <a:alphaModFix/>
          </a:blip>
          <a:srcRect b="4915" l="2145" r="1645" t="5229"/>
          <a:stretch/>
        </p:blipFill>
        <p:spPr>
          <a:xfrm>
            <a:off x="12890473" y="6487863"/>
            <a:ext cx="4459177" cy="16035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4" name="Google Shape;574;p88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9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State Review</a:t>
            </a:r>
            <a:endParaRPr/>
          </a:p>
        </p:txBody>
      </p:sp>
      <p:sp>
        <p:nvSpPr>
          <p:cNvPr id="580" name="Google Shape;580;p89"/>
          <p:cNvSpPr txBox="1"/>
          <p:nvPr>
            <p:ph idx="1" type="body"/>
          </p:nvPr>
        </p:nvSpPr>
        <p:spPr>
          <a:xfrm>
            <a:off x="564700" y="2462825"/>
            <a:ext cx="7821600" cy="609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Hidden external </a:t>
            </a:r>
            <a:br>
              <a:rPr lang="en-GB"/>
            </a:br>
            <a:r>
              <a:rPr lang="en-GB"/>
              <a:t>tagging and safety tips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Attacker’s domain still </a:t>
            </a:r>
            <a:br>
              <a:rPr lang="en-GB"/>
            </a:br>
            <a:r>
              <a:rPr lang="en-GB"/>
              <a:t>visible in email preview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Sender on </a:t>
            </a:r>
            <a:r>
              <a:rPr lang="en-GB"/>
              <a:t>behalf of the From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No profile picture</a:t>
            </a:r>
            <a:endParaRPr/>
          </a:p>
        </p:txBody>
      </p:sp>
      <p:pic>
        <p:nvPicPr>
          <p:cNvPr id="581" name="Google Shape;58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450" y="3553614"/>
            <a:ext cx="8409625" cy="3637861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2" name="Google Shape;582;p89"/>
          <p:cNvPicPr preferRelativeResize="0"/>
          <p:nvPr/>
        </p:nvPicPr>
        <p:blipFill rotWithShape="1">
          <a:blip r:embed="rId5">
            <a:alphaModFix/>
          </a:blip>
          <a:srcRect b="6250" l="2531" r="1929" t="5721"/>
          <a:stretch/>
        </p:blipFill>
        <p:spPr>
          <a:xfrm>
            <a:off x="12934050" y="6996725"/>
            <a:ext cx="4415600" cy="15594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3" name="Google Shape;583;p89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0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Header Syntax</a:t>
            </a:r>
            <a:endParaRPr/>
          </a:p>
        </p:txBody>
      </p:sp>
      <p:sp>
        <p:nvSpPr>
          <p:cNvPr id="589" name="Google Shape;589;p90"/>
          <p:cNvSpPr txBox="1"/>
          <p:nvPr>
            <p:ph idx="1" type="body"/>
          </p:nvPr>
        </p:nvSpPr>
        <p:spPr>
          <a:xfrm>
            <a:off x="564700" y="2035450"/>
            <a:ext cx="16887000" cy="7119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BlackHat USA 2020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“You have no idea </a:t>
            </a:r>
            <a:r>
              <a:rPr lang="en-GB"/>
              <a:t>who</a:t>
            </a:r>
            <a:r>
              <a:rPr lang="en-GB"/>
              <a:t> sent that email: 18 Attacks on Email Sender Authentication”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Every MUA has its own </a:t>
            </a:r>
            <a:r>
              <a:rPr lang="en-GB"/>
              <a:t>parser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Rarely compliant with RFC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Complex From header syntax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Different interpretations of real address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Can lead to From header confusion</a:t>
            </a:r>
            <a:endParaRPr/>
          </a:p>
        </p:txBody>
      </p:sp>
      <p:sp>
        <p:nvSpPr>
          <p:cNvPr id="590" name="Google Shape;590;p90"/>
          <p:cNvSpPr/>
          <p:nvPr/>
        </p:nvSpPr>
        <p:spPr>
          <a:xfrm>
            <a:off x="1682500" y="7538325"/>
            <a:ext cx="9537900" cy="1145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| </a:t>
            </a:r>
            <a:r>
              <a:rPr b="1" lang="en-GB" sz="20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Display name</a:t>
            </a:r>
            <a:r>
              <a:rPr b="1" lang="en-GB" sz="20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 |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GB" sz="2000">
                <a:solidFill>
                  <a:srgbClr val="A64D79"/>
                </a:solidFill>
                <a:latin typeface="Inter"/>
                <a:ea typeface="Inter"/>
                <a:cs typeface="Inter"/>
                <a:sym typeface="Inter"/>
              </a:rPr>
              <a:t>Comments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GB" sz="20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GB" sz="20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Route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GB" sz="20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GB" sz="2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Address </a:t>
            </a:r>
            <a:r>
              <a:rPr b="1" lang="en-GB" sz="20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endParaRPr b="1" sz="2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From: </a:t>
            </a:r>
            <a:r>
              <a:rPr b="1" lang="en-GB" sz="20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James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 (</a:t>
            </a:r>
            <a:r>
              <a:rPr b="1" lang="en-GB" sz="2000">
                <a:solidFill>
                  <a:srgbClr val="A64D79"/>
                </a:solidFill>
                <a:latin typeface="Inter"/>
                <a:ea typeface="Inter"/>
                <a:cs typeface="Inter"/>
                <a:sym typeface="Inter"/>
              </a:rPr>
              <a:t>a@a.com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) </a:t>
            </a:r>
            <a:r>
              <a:rPr b="1" lang="en-GB" sz="20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Bond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 &lt;</a:t>
            </a:r>
            <a:r>
              <a:rPr b="1" lang="en-GB" sz="20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@b.com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, </a:t>
            </a:r>
            <a:r>
              <a:rPr b="1" lang="en-GB" sz="20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@c.com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: </a:t>
            </a:r>
            <a:r>
              <a:rPr b="1" lang="en-GB" sz="2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d@d.com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&gt; (</a:t>
            </a:r>
            <a:r>
              <a:rPr b="1" lang="en-GB" sz="2000">
                <a:solidFill>
                  <a:srgbClr val="A64D79"/>
                </a:solidFill>
                <a:latin typeface="Inter"/>
                <a:ea typeface="Inter"/>
                <a:cs typeface="Inter"/>
                <a:sym typeface="Inter"/>
              </a:rPr>
              <a:t>e@e.com</a:t>
            </a:r>
            <a:r>
              <a:rPr b="1" lang="en-GB" sz="2000">
                <a:latin typeface="Inter"/>
                <a:ea typeface="Inter"/>
                <a:cs typeface="Inter"/>
                <a:sym typeface="Inter"/>
              </a:rPr>
              <a:t>)</a:t>
            </a:r>
            <a:endParaRPr b="1" sz="2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1" name="Google Shape;591;p90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SzPts val="275"/>
              <a:buNone/>
            </a:pPr>
            <a:r>
              <a:rPr lang="en-GB" sz="1600"/>
              <a:t>Note:</a:t>
            </a:r>
            <a:r>
              <a:rPr b="0" lang="en-GB" sz="1600"/>
              <a:t> Real address according to RFC</a:t>
            </a:r>
            <a:endParaRPr b="0" sz="1600"/>
          </a:p>
        </p:txBody>
      </p:sp>
      <p:sp>
        <p:nvSpPr>
          <p:cNvPr id="592" name="Google Shape;592;p90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3" name="Google Shape;593;p90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1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Header Confusion</a:t>
            </a:r>
            <a:endParaRPr/>
          </a:p>
        </p:txBody>
      </p:sp>
      <p:sp>
        <p:nvSpPr>
          <p:cNvPr id="599" name="Google Shape;599;p91"/>
          <p:cNvSpPr txBox="1"/>
          <p:nvPr>
            <p:ph idx="1" type="body"/>
          </p:nvPr>
        </p:nvSpPr>
        <p:spPr>
          <a:xfrm>
            <a:off x="564700" y="2462825"/>
            <a:ext cx="168870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Mail clients disagree on real address of sender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Exploits inconsistencies in message parsing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Quick </a:t>
            </a:r>
            <a:r>
              <a:rPr lang="en-GB"/>
              <a:t>example</a:t>
            </a:r>
            <a:r>
              <a:rPr lang="en-GB"/>
              <a:t> with Gmail and Outlook</a:t>
            </a:r>
            <a:endParaRPr/>
          </a:p>
        </p:txBody>
      </p:sp>
      <p:sp>
        <p:nvSpPr>
          <p:cNvPr id="600" name="Google Shape;600;p91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2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Sending the Message</a:t>
            </a:r>
            <a:endParaRPr/>
          </a:p>
        </p:txBody>
      </p:sp>
      <p:sp>
        <p:nvSpPr>
          <p:cNvPr id="606" name="Google Shape;606;p92"/>
          <p:cNvSpPr/>
          <p:nvPr/>
        </p:nvSpPr>
        <p:spPr>
          <a:xfrm>
            <a:off x="938350" y="2462825"/>
            <a:ext cx="16411200" cy="6093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nter"/>
                <a:ea typeface="Inter"/>
                <a:cs typeface="Inter"/>
                <a:sym typeface="Inter"/>
              </a:rPr>
              <a:t>HELO: </a:t>
            </a: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gmail.com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nter"/>
                <a:ea typeface="Inter"/>
                <a:cs typeface="Inter"/>
                <a:sym typeface="Inter"/>
              </a:rPr>
              <a:t>MAIL FROM: </a:t>
            </a:r>
            <a:r>
              <a:rPr b="1" lang="en-GB" sz="24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&lt;attacker@gmail.com&gt;</a:t>
            </a:r>
            <a:endParaRPr b="1" sz="24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nter"/>
                <a:ea typeface="Inter"/>
                <a:cs typeface="Inter"/>
                <a:sym typeface="Inter"/>
              </a:rPr>
              <a:t>RCPT TO: </a:t>
            </a: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&lt;john@outlook.com&gt;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nter"/>
                <a:ea typeface="Inter"/>
                <a:cs typeface="Inter"/>
                <a:sym typeface="Inter"/>
              </a:rPr>
              <a:t>From: &lt;spoofed@gmail.com&gt;</a:t>
            </a:r>
            <a:r>
              <a:rPr b="1" lang="en-GB" sz="24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</a:t>
            </a:r>
            <a:r>
              <a:rPr b="1" lang="en-GB" sz="24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attacker@gmail.com</a:t>
            </a:r>
            <a:r>
              <a:rPr b="1" lang="en-GB" sz="24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&gt;</a:t>
            </a:r>
            <a:endParaRPr b="1" sz="24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nter"/>
                <a:ea typeface="Inter"/>
                <a:cs typeface="Inter"/>
                <a:sym typeface="Inter"/>
              </a:rPr>
              <a:t>To: &lt;john@outlook.com&gt;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Subject: </a:t>
            </a:r>
            <a:r>
              <a:rPr b="1" lang="en-GB" sz="2400">
                <a:latin typeface="Inter"/>
                <a:ea typeface="Inter"/>
                <a:cs typeface="Inter"/>
                <a:sym typeface="Inter"/>
              </a:rPr>
              <a:t>Hello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nter"/>
                <a:ea typeface="Inter"/>
                <a:cs typeface="Inter"/>
                <a:sym typeface="Inter"/>
              </a:rPr>
              <a:t>Content-Type: text/plain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Hello John!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7" name="Google Shape;607;p92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3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/>
              <a:t>Receiving the Message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93"/>
          <p:cNvSpPr/>
          <p:nvPr/>
        </p:nvSpPr>
        <p:spPr>
          <a:xfrm>
            <a:off x="938350" y="2462825"/>
            <a:ext cx="16411200" cy="6093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HELO: gmail.com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MAIL FROM: &lt;attacker@</a:t>
            </a:r>
            <a:r>
              <a:rPr b="1" lang="en-GB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gmail.com</a:t>
            </a: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&gt;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RCPT TO: &lt;john@outlook.com&gt;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From: &lt;spoofed@</a:t>
            </a:r>
            <a:r>
              <a:rPr b="1" lang="en-GB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gmail.com</a:t>
            </a: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&gt;&lt;attacker@gmail.com&gt;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To: &lt;john@outlook.com&gt;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Subject: Hello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Content-Type: text/plain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400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Hello John!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4" name="Google Shape;614;p93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4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Spoofing Gmail Addresses </a:t>
            </a:r>
            <a:r>
              <a:rPr lang="en-GB">
                <a:solidFill>
                  <a:srgbClr val="999999"/>
                </a:solidFill>
              </a:rPr>
              <a:t>(1/2)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94"/>
          <p:cNvSpPr txBox="1"/>
          <p:nvPr>
            <p:ph idx="1" type="body"/>
          </p:nvPr>
        </p:nvSpPr>
        <p:spPr>
          <a:xfrm>
            <a:off x="564700" y="2462750"/>
            <a:ext cx="8459400" cy="6848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Result is spoofing Gmail </a:t>
            </a:r>
            <a:br>
              <a:rPr lang="en-GB"/>
            </a:br>
            <a:r>
              <a:rPr lang="en-GB"/>
              <a:t>addresses to Outlook inbox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Not just limited to Outlook </a:t>
            </a:r>
            <a:r>
              <a:rPr lang="en-GB"/>
              <a:t>and</a:t>
            </a:r>
            <a:r>
              <a:rPr lang="en-GB"/>
              <a:t> Gmail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Passes verification checks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/>
          </a:p>
        </p:txBody>
      </p:sp>
      <p:pic>
        <p:nvPicPr>
          <p:cNvPr id="621" name="Google Shape;621;p94"/>
          <p:cNvPicPr preferRelativeResize="0"/>
          <p:nvPr/>
        </p:nvPicPr>
        <p:blipFill rotWithShape="1">
          <a:blip r:embed="rId4">
            <a:alphaModFix/>
          </a:blip>
          <a:srcRect b="13096" l="0" r="20293" t="0"/>
          <a:stretch/>
        </p:blipFill>
        <p:spPr>
          <a:xfrm>
            <a:off x="9653359" y="2462825"/>
            <a:ext cx="7696291" cy="60933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2" name="Google Shape;622;p94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0"/>
          <p:cNvSpPr txBox="1"/>
          <p:nvPr>
            <p:ph idx="4294967295" type="body"/>
          </p:nvPr>
        </p:nvSpPr>
        <p:spPr>
          <a:xfrm>
            <a:off x="564700" y="2085425"/>
            <a:ext cx="7780800" cy="6848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66750" lvl="0" marL="914400" rtl="0" algn="l">
              <a:spcBef>
                <a:spcPts val="0"/>
              </a:spcBef>
              <a:spcAft>
                <a:spcPts val="0"/>
              </a:spcAft>
              <a:buSzPts val="3300"/>
              <a:buChar char="●"/>
            </a:pPr>
            <a:r>
              <a:rPr b="0" lang="en-GB">
                <a:latin typeface="Inter Black"/>
                <a:ea typeface="Inter Black"/>
                <a:cs typeface="Inter Black"/>
                <a:sym typeface="Inter Black"/>
              </a:rPr>
              <a:t>Simple Mail Transfer</a:t>
            </a:r>
            <a:r>
              <a:rPr lang="en-GB"/>
              <a:t> </a:t>
            </a:r>
            <a:br>
              <a:rPr lang="en-GB"/>
            </a:br>
            <a:r>
              <a:rPr b="0" lang="en-GB">
                <a:latin typeface="Inter Medium"/>
                <a:ea typeface="Inter Medium"/>
                <a:cs typeface="Inter Medium"/>
                <a:sym typeface="Inter Medium"/>
              </a:rPr>
              <a:t>Protocol (RFC 821)</a:t>
            </a:r>
            <a:br>
              <a:rPr b="0" lang="en-GB">
                <a:latin typeface="Inter Medium"/>
                <a:ea typeface="Inter Medium"/>
                <a:cs typeface="Inter Medium"/>
                <a:sym typeface="Inter Medium"/>
              </a:rPr>
            </a:br>
            <a:endParaRPr b="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-666750" lvl="0" marL="914400" rtl="0" algn="l">
              <a:spcBef>
                <a:spcPts val="0"/>
              </a:spcBef>
              <a:spcAft>
                <a:spcPts val="0"/>
              </a:spcAft>
              <a:buSzPts val="3300"/>
              <a:buChar char="●"/>
            </a:pPr>
            <a:r>
              <a:rPr b="0" lang="en-GB">
                <a:latin typeface="Inter Black"/>
                <a:ea typeface="Inter Black"/>
                <a:cs typeface="Inter Black"/>
                <a:sym typeface="Inter Black"/>
              </a:rPr>
              <a:t>Multipurpose Internet Mail </a:t>
            </a:r>
            <a:r>
              <a:rPr b="0" lang="en-GB">
                <a:latin typeface="Inter Medium"/>
                <a:ea typeface="Inter Medium"/>
                <a:cs typeface="Inter Medium"/>
                <a:sym typeface="Inter Medium"/>
              </a:rPr>
              <a:t>Extensions (RFC 2045)</a:t>
            </a:r>
            <a:br>
              <a:rPr b="0" lang="en-GB">
                <a:latin typeface="Inter Medium"/>
                <a:ea typeface="Inter Medium"/>
                <a:cs typeface="Inter Medium"/>
                <a:sym typeface="Inter Medium"/>
              </a:rPr>
            </a:br>
            <a:endParaRPr b="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-666750" lvl="0" marL="914400" rtl="0" algn="l">
              <a:spcBef>
                <a:spcPts val="0"/>
              </a:spcBef>
              <a:spcAft>
                <a:spcPts val="0"/>
              </a:spcAft>
              <a:buSzPts val="3300"/>
              <a:buChar char="●"/>
            </a:pPr>
            <a:r>
              <a:rPr b="0" lang="en-GB">
                <a:latin typeface="Inter Black"/>
                <a:ea typeface="Inter Black"/>
                <a:cs typeface="Inter Black"/>
                <a:sym typeface="Inter Black"/>
              </a:rPr>
              <a:t>Extended Simple Mail </a:t>
            </a:r>
            <a:br>
              <a:rPr b="0" lang="en-GB">
                <a:latin typeface="Inter Black"/>
                <a:ea typeface="Inter Black"/>
                <a:cs typeface="Inter Black"/>
                <a:sym typeface="Inter Black"/>
              </a:rPr>
            </a:br>
            <a:r>
              <a:rPr b="0" lang="en-GB">
                <a:latin typeface="Inter Medium"/>
                <a:ea typeface="Inter Medium"/>
                <a:cs typeface="Inter Medium"/>
                <a:sym typeface="Inter Medium"/>
              </a:rPr>
              <a:t>Transfer Protocol (RFC 1869)</a:t>
            </a:r>
            <a:endParaRPr b="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31" name="Google Shape;231;p50"/>
          <p:cNvSpPr txBox="1"/>
          <p:nvPr>
            <p:ph idx="4294967295" type="body"/>
          </p:nvPr>
        </p:nvSpPr>
        <p:spPr>
          <a:xfrm>
            <a:off x="517075" y="2085425"/>
            <a:ext cx="7780800" cy="6848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2865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Char char="&gt;"/>
            </a:pPr>
            <a:r>
              <a:rPr b="0" lang="en-GB"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Simple Mail Transfer</a:t>
            </a:r>
            <a:r>
              <a:rPr lang="en-GB" sz="3000">
                <a:solidFill>
                  <a:schemeClr val="lt1"/>
                </a:solidFill>
              </a:rPr>
              <a:t> </a:t>
            </a:r>
            <a:br>
              <a:rPr lang="en-GB" sz="3000">
                <a:solidFill>
                  <a:schemeClr val="lt1"/>
                </a:solidFill>
              </a:rPr>
            </a:br>
            <a:r>
              <a:rPr b="0" lang="en-GB" sz="3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Protocol (RFC 821)</a:t>
            </a:r>
            <a:br>
              <a:rPr b="0" lang="en-GB" sz="3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b="0" sz="3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62865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Char char="&gt;"/>
            </a:pPr>
            <a:r>
              <a:rPr b="0" lang="en-GB"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Multipurpose Internet Mail </a:t>
            </a:r>
            <a:r>
              <a:rPr b="0" lang="en-GB" sz="3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Extensions (RFC 2045)</a:t>
            </a:r>
            <a:br>
              <a:rPr b="0" lang="en-GB" sz="3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b="0" sz="3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62865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Char char="&gt;"/>
            </a:pPr>
            <a:r>
              <a:rPr b="0" lang="en-GB"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Extended Simple Mail </a:t>
            </a:r>
            <a:br>
              <a:rPr b="0" lang="en-GB"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b="0" lang="en-GB" sz="3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Transfer Protocol (RFC 1869)</a:t>
            </a:r>
            <a:endParaRPr b="0" sz="3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32" name="Google Shape;232;p50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Brief History</a:t>
            </a:r>
            <a:endParaRPr/>
          </a:p>
        </p:txBody>
      </p:sp>
      <p:pic>
        <p:nvPicPr>
          <p:cNvPr id="233" name="Google Shape;233;p50"/>
          <p:cNvPicPr preferRelativeResize="0"/>
          <p:nvPr/>
        </p:nvPicPr>
        <p:blipFill rotWithShape="1">
          <a:blip r:embed="rId3">
            <a:alphaModFix/>
          </a:blip>
          <a:srcRect b="33689" l="43310" r="6010" t="28810"/>
          <a:stretch/>
        </p:blipFill>
        <p:spPr>
          <a:xfrm>
            <a:off x="8041300" y="3545125"/>
            <a:ext cx="9431076" cy="392869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50"/>
          <p:cNvSpPr txBox="1"/>
          <p:nvPr>
            <p:ph idx="4294967295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SzPts val="275"/>
              <a:buNone/>
            </a:pPr>
            <a:r>
              <a:rPr lang="en-GB" sz="1600">
                <a:solidFill>
                  <a:schemeClr val="lt1"/>
                </a:solidFill>
              </a:rPr>
              <a:t>Source:</a:t>
            </a:r>
            <a:r>
              <a:rPr b="0" lang="en-GB" sz="1600"/>
              <a:t> </a:t>
            </a:r>
            <a:r>
              <a:rPr lang="en-GB" sz="16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https://datatracker.ietf.org/doc/html/rfc821</a:t>
            </a:r>
            <a:endParaRPr b="0" sz="1600"/>
          </a:p>
        </p:txBody>
      </p:sp>
      <p:sp>
        <p:nvSpPr>
          <p:cNvPr id="235" name="Google Shape;235;p50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5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Spoofing Gmail Addresses </a:t>
            </a:r>
            <a:r>
              <a:rPr lang="en-GB">
                <a:solidFill>
                  <a:srgbClr val="999999"/>
                </a:solidFill>
              </a:rPr>
              <a:t>(2/2)</a:t>
            </a:r>
            <a:endParaRPr/>
          </a:p>
        </p:txBody>
      </p:sp>
      <p:pic>
        <p:nvPicPr>
          <p:cNvPr id="628" name="Google Shape;62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751" y="2849326"/>
            <a:ext cx="15478501" cy="532030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9" name="Google Shape;629;p95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6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Allowed Characters</a:t>
            </a:r>
            <a:endParaRPr/>
          </a:p>
        </p:txBody>
      </p:sp>
      <p:sp>
        <p:nvSpPr>
          <p:cNvPr id="635" name="Google Shape;635;p96"/>
          <p:cNvSpPr txBox="1"/>
          <p:nvPr>
            <p:ph idx="1" type="body"/>
          </p:nvPr>
        </p:nvSpPr>
        <p:spPr>
          <a:xfrm>
            <a:off x="564700" y="2462825"/>
            <a:ext cx="8541000" cy="60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Addresses inside ‘&lt;&gt;’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Comma separated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user@domain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Groups defined with ‘:’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Display names inside “”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ASCII characters inside headers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Extended upon in RFC 1342</a:t>
            </a:r>
            <a:endParaRPr/>
          </a:p>
        </p:txBody>
      </p:sp>
      <p:pic>
        <p:nvPicPr>
          <p:cNvPr id="636" name="Google Shape;63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0267" y="2462825"/>
            <a:ext cx="6499383" cy="514186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7" name="Google Shape;637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0267" y="7688726"/>
            <a:ext cx="6499383" cy="867399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8" name="Google Shape;638;p96"/>
          <p:cNvSpPr txBox="1"/>
          <p:nvPr>
            <p:ph idx="1" type="body"/>
          </p:nvPr>
        </p:nvSpPr>
        <p:spPr>
          <a:xfrm>
            <a:off x="779325" y="9118575"/>
            <a:ext cx="17367300" cy="600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SzPts val="275"/>
              <a:buNone/>
            </a:pPr>
            <a:r>
              <a:rPr lang="en-GB" sz="1600"/>
              <a:t>Source:</a:t>
            </a:r>
            <a:r>
              <a:rPr b="0" lang="en-GB" sz="1600"/>
              <a:t> </a:t>
            </a:r>
            <a:r>
              <a:rPr lang="en-GB" sz="16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https://www.rfc-editor.org/rfc/rfc822</a:t>
            </a:r>
            <a:endParaRPr b="0" sz="1600"/>
          </a:p>
        </p:txBody>
      </p:sp>
      <p:sp>
        <p:nvSpPr>
          <p:cNvPr id="639" name="Google Shape;639;p96"/>
          <p:cNvSpPr/>
          <p:nvPr/>
        </p:nvSpPr>
        <p:spPr>
          <a:xfrm>
            <a:off x="974375" y="9118575"/>
            <a:ext cx="253200" cy="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0" name="Google Shape;640;p96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Empty Addresses</a:t>
            </a:r>
            <a:endParaRPr/>
          </a:p>
        </p:txBody>
      </p:sp>
      <p:sp>
        <p:nvSpPr>
          <p:cNvPr id="646" name="Google Shape;646;p97"/>
          <p:cNvSpPr txBox="1"/>
          <p:nvPr>
            <p:ph idx="1" type="body"/>
          </p:nvPr>
        </p:nvSpPr>
        <p:spPr>
          <a:xfrm>
            <a:off x="564700" y="2296200"/>
            <a:ext cx="7458600" cy="6463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Empty </a:t>
            </a:r>
            <a:r>
              <a:rPr lang="en-GB"/>
              <a:t>address </a:t>
            </a:r>
            <a:br>
              <a:rPr lang="en-GB"/>
            </a:br>
            <a:r>
              <a:rPr lang="en-GB"/>
              <a:t>before real address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Hides addresses </a:t>
            </a:r>
            <a:br>
              <a:rPr lang="en-GB"/>
            </a:br>
            <a:r>
              <a:rPr lang="en-GB"/>
              <a:t>from view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Display name </a:t>
            </a:r>
            <a:br>
              <a:rPr lang="en-GB"/>
            </a:br>
            <a:r>
              <a:rPr lang="en-GB"/>
              <a:t>must be present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Comma must </a:t>
            </a:r>
            <a:br>
              <a:rPr lang="en-GB"/>
            </a:br>
            <a:r>
              <a:rPr lang="en-GB"/>
              <a:t>separate addresses</a:t>
            </a:r>
            <a:endParaRPr/>
          </a:p>
        </p:txBody>
      </p:sp>
      <p:pic>
        <p:nvPicPr>
          <p:cNvPr id="647" name="Google Shape;64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401" y="3479355"/>
            <a:ext cx="10500249" cy="3118951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8" name="Google Shape;648;p97"/>
          <p:cNvPicPr preferRelativeResize="0"/>
          <p:nvPr/>
        </p:nvPicPr>
        <p:blipFill rotWithShape="1">
          <a:blip r:embed="rId5">
            <a:alphaModFix/>
          </a:blip>
          <a:srcRect b="4620" l="1333" r="2010" t="3888"/>
          <a:stretch/>
        </p:blipFill>
        <p:spPr>
          <a:xfrm>
            <a:off x="12054945" y="6294050"/>
            <a:ext cx="4861455" cy="17287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9" name="Google Shape;649;p97"/>
          <p:cNvSpPr/>
          <p:nvPr/>
        </p:nvSpPr>
        <p:spPr>
          <a:xfrm>
            <a:off x="9039000" y="2985775"/>
            <a:ext cx="7877400" cy="8898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3636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Inter"/>
                <a:ea typeface="Inter"/>
                <a:cs typeface="Inter"/>
                <a:sym typeface="Inter"/>
              </a:rPr>
              <a:t>From: </a:t>
            </a:r>
            <a:r>
              <a:rPr b="1" lang="en-GB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Test </a:t>
            </a: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&lt;,&gt;</a:t>
            </a:r>
            <a:r>
              <a:rPr b="1" lang="en-GB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&lt;james.bond@tantomail.com&gt;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0" name="Google Shape;650;p97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8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 Characters</a:t>
            </a:r>
            <a:endParaRPr/>
          </a:p>
        </p:txBody>
      </p:sp>
      <p:sp>
        <p:nvSpPr>
          <p:cNvPr id="656" name="Google Shape;656;p98"/>
          <p:cNvSpPr txBox="1"/>
          <p:nvPr>
            <p:ph idx="1" type="body"/>
          </p:nvPr>
        </p:nvSpPr>
        <p:spPr>
          <a:xfrm>
            <a:off x="564700" y="2085425"/>
            <a:ext cx="7458600" cy="6848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First 32 characters </a:t>
            </a:r>
            <a:br>
              <a:rPr lang="en-GB"/>
            </a:br>
            <a:r>
              <a:rPr lang="en-GB"/>
              <a:t>of ASCII table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Accepted as valid </a:t>
            </a:r>
            <a:br>
              <a:rPr lang="en-GB"/>
            </a:br>
            <a:r>
              <a:rPr lang="en-GB"/>
              <a:t>in SMTP headers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Either rendered as </a:t>
            </a:r>
            <a:br>
              <a:rPr lang="en-GB"/>
            </a:br>
            <a:r>
              <a:rPr lang="en-GB"/>
              <a:t>‘▯’ or hidden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‘\x1f’ hidden in web </a:t>
            </a:r>
            <a:br>
              <a:rPr lang="en-GB"/>
            </a:br>
            <a:r>
              <a:rPr lang="en-GB"/>
              <a:t>and desktop clients</a:t>
            </a:r>
            <a:endParaRPr/>
          </a:p>
        </p:txBody>
      </p:sp>
      <p:pic>
        <p:nvPicPr>
          <p:cNvPr id="657" name="Google Shape;65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3400" y="3835925"/>
            <a:ext cx="10336249" cy="30693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8" name="Google Shape;658;p98"/>
          <p:cNvPicPr preferRelativeResize="0"/>
          <p:nvPr/>
        </p:nvPicPr>
        <p:blipFill rotWithShape="1">
          <a:blip r:embed="rId5">
            <a:alphaModFix/>
          </a:blip>
          <a:srcRect b="5695" l="2193" r="2432" t="7355"/>
          <a:stretch/>
        </p:blipFill>
        <p:spPr>
          <a:xfrm>
            <a:off x="12338675" y="6478325"/>
            <a:ext cx="4577725" cy="15836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9" name="Google Shape;659;p98"/>
          <p:cNvSpPr/>
          <p:nvPr/>
        </p:nvSpPr>
        <p:spPr>
          <a:xfrm>
            <a:off x="8997525" y="2956975"/>
            <a:ext cx="7918800" cy="1188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50" lIns="182850" spcFirstLastPara="1" rIns="182850" wrap="square" tIns="3636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Inter"/>
                <a:ea typeface="Inter"/>
                <a:cs typeface="Inter"/>
                <a:sym typeface="Inter"/>
              </a:rPr>
              <a:t>From: </a:t>
            </a:r>
            <a:r>
              <a:rPr b="1" lang="en-GB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</a:t>
            </a: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\x1f</a:t>
            </a:r>
            <a:r>
              <a:rPr b="1" lang="en-GB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 &lt;james.bond@tantomail.com&gt;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0" name="Google Shape;660;p98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9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“Spoofing” </a:t>
            </a:r>
            <a:r>
              <a:rPr lang="en-GB">
                <a:solidFill>
                  <a:srgbClr val="999999"/>
                </a:solidFill>
              </a:rPr>
              <a:t>(1/2) - Fixed</a:t>
            </a:r>
            <a:endParaRPr/>
          </a:p>
        </p:txBody>
      </p:sp>
      <p:sp>
        <p:nvSpPr>
          <p:cNvPr id="666" name="Google Shape;666;p99"/>
          <p:cNvSpPr txBox="1"/>
          <p:nvPr>
            <p:ph idx="1" type="body"/>
          </p:nvPr>
        </p:nvSpPr>
        <p:spPr>
          <a:xfrm>
            <a:off x="564700" y="5696225"/>
            <a:ext cx="8431200" cy="3272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Combine all techniques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Empty address hides sender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Hex character to hide display name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Sender address with impersonation</a:t>
            </a:r>
            <a:endParaRPr/>
          </a:p>
        </p:txBody>
      </p:sp>
      <p:sp>
        <p:nvSpPr>
          <p:cNvPr id="667" name="Google Shape;667;p99"/>
          <p:cNvSpPr/>
          <p:nvPr/>
        </p:nvSpPr>
        <p:spPr>
          <a:xfrm>
            <a:off x="938350" y="3051250"/>
            <a:ext cx="16411200" cy="2102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Inter"/>
                <a:ea typeface="Inter"/>
                <a:cs typeface="Inter"/>
                <a:sym typeface="Inter"/>
              </a:rPr>
              <a:t>From: </a:t>
            </a:r>
            <a:r>
              <a:rPr b="1" lang="en-GB" sz="3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\x1f</a:t>
            </a:r>
            <a:r>
              <a:rPr b="1" lang="en-GB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GB" sz="3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&lt;,&gt;</a:t>
            </a:r>
            <a:r>
              <a:rPr b="1" lang="en-GB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&lt;james.bond@tantomail.com&gt;</a:t>
            </a:r>
            <a:endParaRPr b="1"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Sender: </a:t>
            </a:r>
            <a:r>
              <a:rPr b="1" lang="en-GB" sz="3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James Bond &lt;james.bond@tantotesting.onmicrosoft.com&gt;</a:t>
            </a:r>
            <a:endParaRPr b="1" sz="30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8" name="Google Shape;668;p99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00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“Spoofing” </a:t>
            </a:r>
            <a:r>
              <a:rPr lang="en-GB">
                <a:solidFill>
                  <a:srgbClr val="999999"/>
                </a:solidFill>
              </a:rPr>
              <a:t>(2/2) - Fixed</a:t>
            </a:r>
            <a:endParaRPr/>
          </a:p>
        </p:txBody>
      </p:sp>
      <p:sp>
        <p:nvSpPr>
          <p:cNvPr id="674" name="Google Shape;674;p100"/>
          <p:cNvSpPr txBox="1"/>
          <p:nvPr>
            <p:ph idx="1" type="body"/>
          </p:nvPr>
        </p:nvSpPr>
        <p:spPr>
          <a:xfrm>
            <a:off x="1320975" y="7727250"/>
            <a:ext cx="14261400" cy="2702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Outlook only renders address in Sender header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Profile picture included!</a:t>
            </a:r>
            <a:endParaRPr/>
          </a:p>
        </p:txBody>
      </p:sp>
      <p:pic>
        <p:nvPicPr>
          <p:cNvPr id="675" name="Google Shape;67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613" y="2462837"/>
            <a:ext cx="12876771" cy="5586476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6" name="Google Shape;676;p100"/>
          <p:cNvPicPr preferRelativeResize="0"/>
          <p:nvPr/>
        </p:nvPicPr>
        <p:blipFill rotWithShape="1">
          <a:blip r:embed="rId5">
            <a:alphaModFix/>
          </a:blip>
          <a:srcRect b="7339" l="2360" r="2073" t="8201"/>
          <a:stretch/>
        </p:blipFill>
        <p:spPr>
          <a:xfrm>
            <a:off x="11987900" y="7042125"/>
            <a:ext cx="5129125" cy="17579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7" name="Google Shape;677;p100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01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Third party products</a:t>
            </a:r>
            <a:endParaRPr/>
          </a:p>
        </p:txBody>
      </p:sp>
      <p:sp>
        <p:nvSpPr>
          <p:cNvPr id="683" name="Google Shape;683;p101"/>
          <p:cNvSpPr txBox="1"/>
          <p:nvPr>
            <p:ph idx="1" type="body"/>
          </p:nvPr>
        </p:nvSpPr>
        <p:spPr>
          <a:xfrm>
            <a:off x="564700" y="2462825"/>
            <a:ext cx="157626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3600"/>
              <a:buChar char="&gt;"/>
            </a:pPr>
            <a:r>
              <a:rPr lang="en-GB"/>
              <a:t>These techniques can also bypass </a:t>
            </a:r>
            <a:br>
              <a:rPr lang="en-GB"/>
            </a:br>
            <a:r>
              <a:rPr lang="en-GB"/>
              <a:t>integrated third party email security solutions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9" name="Google Shape;689;p102"/>
          <p:cNvSpPr txBox="1"/>
          <p:nvPr>
            <p:ph type="title"/>
          </p:nvPr>
        </p:nvSpPr>
        <p:spPr>
          <a:xfrm>
            <a:off x="7538475" y="4667675"/>
            <a:ext cx="5467200" cy="168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Time!</a:t>
            </a:r>
            <a:endParaRPr/>
          </a:p>
        </p:txBody>
      </p:sp>
      <p:pic>
        <p:nvPicPr>
          <p:cNvPr id="690" name="Google Shape;690;p102"/>
          <p:cNvPicPr preferRelativeResize="0"/>
          <p:nvPr/>
        </p:nvPicPr>
        <p:blipFill rotWithShape="1">
          <a:blip r:embed="rId4">
            <a:alphaModFix/>
          </a:blip>
          <a:srcRect b="38258" l="23474" r="66621" t="46297"/>
          <a:stretch/>
        </p:blipFill>
        <p:spPr>
          <a:xfrm>
            <a:off x="5282325" y="4762500"/>
            <a:ext cx="1811098" cy="15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103" title="Spoofing Demo.web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-41775"/>
            <a:ext cx="18288000" cy="10370551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103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0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2" name="Google Shape;702;p104"/>
          <p:cNvSpPr txBox="1"/>
          <p:nvPr>
            <p:ph type="title"/>
          </p:nvPr>
        </p:nvSpPr>
        <p:spPr>
          <a:xfrm>
            <a:off x="7671662" y="4667675"/>
            <a:ext cx="5406300" cy="168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 Tricks</a:t>
            </a:r>
            <a:endParaRPr/>
          </a:p>
        </p:txBody>
      </p:sp>
      <p:pic>
        <p:nvPicPr>
          <p:cNvPr id="703" name="Google Shape;703;p104"/>
          <p:cNvPicPr preferRelativeResize="0"/>
          <p:nvPr/>
        </p:nvPicPr>
        <p:blipFill rotWithShape="1">
          <a:blip r:embed="rId4">
            <a:alphaModFix/>
          </a:blip>
          <a:srcRect b="37141" l="27801" r="60681" t="44469"/>
          <a:stretch/>
        </p:blipFill>
        <p:spPr>
          <a:xfrm>
            <a:off x="5210025" y="4574675"/>
            <a:ext cx="2106225" cy="189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325" y="428375"/>
            <a:ext cx="16729349" cy="94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1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/>
              <a:t>Infrastructure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5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 Recipients</a:t>
            </a:r>
            <a:endParaRPr/>
          </a:p>
        </p:txBody>
      </p:sp>
      <p:sp>
        <p:nvSpPr>
          <p:cNvPr id="709" name="Google Shape;709;p105"/>
          <p:cNvSpPr txBox="1"/>
          <p:nvPr>
            <p:ph idx="1" type="body"/>
          </p:nvPr>
        </p:nvSpPr>
        <p:spPr>
          <a:xfrm>
            <a:off x="564700" y="2426125"/>
            <a:ext cx="6106200" cy="612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Only addresses in </a:t>
            </a:r>
            <a:br>
              <a:rPr lang="en-GB"/>
            </a:br>
            <a:r>
              <a:rPr lang="en-GB"/>
              <a:t>RCPT TO receive </a:t>
            </a:r>
            <a:br>
              <a:rPr lang="en-GB"/>
            </a:br>
            <a:r>
              <a:rPr lang="en-GB"/>
              <a:t>the email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Create fake recipients </a:t>
            </a:r>
            <a:br>
              <a:rPr lang="en-GB"/>
            </a:br>
            <a:r>
              <a:rPr lang="en-GB"/>
              <a:t>by only including them </a:t>
            </a:r>
            <a:br>
              <a:rPr lang="en-GB"/>
            </a:br>
            <a:r>
              <a:rPr lang="en-GB"/>
              <a:t>in the </a:t>
            </a:r>
            <a:r>
              <a:rPr lang="en-GB"/>
              <a:t>To</a:t>
            </a:r>
            <a:r>
              <a:rPr lang="en-GB"/>
              <a:t> header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Useful for peer </a:t>
            </a:r>
            <a:br>
              <a:rPr lang="en-GB"/>
            </a:br>
            <a:r>
              <a:rPr lang="en-GB"/>
              <a:t>pressure</a:t>
            </a:r>
            <a:r>
              <a:rPr lang="en-GB"/>
              <a:t> or individual </a:t>
            </a:r>
            <a:br>
              <a:rPr lang="en-GB"/>
            </a:br>
            <a:r>
              <a:rPr lang="en-GB"/>
              <a:t>tracking links</a:t>
            </a:r>
            <a:endParaRPr/>
          </a:p>
        </p:txBody>
      </p:sp>
      <p:pic>
        <p:nvPicPr>
          <p:cNvPr id="710" name="Google Shape;710;p105"/>
          <p:cNvPicPr preferRelativeResize="0"/>
          <p:nvPr/>
        </p:nvPicPr>
        <p:blipFill rotWithShape="1">
          <a:blip r:embed="rId4">
            <a:alphaModFix/>
          </a:blip>
          <a:srcRect b="0" l="374" r="1054" t="0"/>
          <a:stretch/>
        </p:blipFill>
        <p:spPr>
          <a:xfrm>
            <a:off x="7292800" y="2462825"/>
            <a:ext cx="9623599" cy="42245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1" name="Google Shape;711;p105"/>
          <p:cNvPicPr preferRelativeResize="0"/>
          <p:nvPr/>
        </p:nvPicPr>
        <p:blipFill rotWithShape="1">
          <a:blip r:embed="rId5">
            <a:alphaModFix/>
          </a:blip>
          <a:srcRect b="5826" l="1670" r="2901" t="7345"/>
          <a:stretch/>
        </p:blipFill>
        <p:spPr>
          <a:xfrm>
            <a:off x="11598725" y="6546875"/>
            <a:ext cx="5750925" cy="20091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6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Hiding Mail Flow Rules</a:t>
            </a:r>
            <a:endParaRPr/>
          </a:p>
        </p:txBody>
      </p:sp>
      <p:sp>
        <p:nvSpPr>
          <p:cNvPr id="717" name="Google Shape;717;p106"/>
          <p:cNvSpPr txBox="1"/>
          <p:nvPr>
            <p:ph idx="1" type="body"/>
          </p:nvPr>
        </p:nvSpPr>
        <p:spPr>
          <a:xfrm>
            <a:off x="564700" y="2462825"/>
            <a:ext cx="157035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If inserted into email body can be hidden with CSS</a:t>
            </a:r>
            <a:endParaRPr/>
          </a:p>
          <a:p>
            <a:pPr indent="-635000" lvl="1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b="1" lang="en-GB" sz="2100">
                <a:latin typeface="Courier New"/>
                <a:ea typeface="Courier New"/>
                <a:cs typeface="Courier New"/>
                <a:sym typeface="Courier New"/>
              </a:rPr>
              <a:t>&lt;style&gt;#footer {display:none}&lt;/style&gt;</a:t>
            </a:r>
            <a:br>
              <a:rPr b="1" lang="en-GB" sz="2100">
                <a:latin typeface="Courier New"/>
                <a:ea typeface="Courier New"/>
                <a:cs typeface="Courier New"/>
                <a:sym typeface="Courier New"/>
              </a:rPr>
            </a:br>
            <a:endParaRPr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CSS can change preview text on some clients as well</a:t>
            </a:r>
            <a:endParaRPr/>
          </a:p>
          <a:p>
            <a:pPr indent="-635000" lvl="1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b="1" lang="en-GB" sz="2100">
                <a:latin typeface="Courier New"/>
                <a:ea typeface="Courier New"/>
                <a:cs typeface="Courier New"/>
                <a:sym typeface="Courier New"/>
              </a:rPr>
              <a:t>&lt;input style="display:none" type="image" alt="Custom preview text"&gt;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7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Redirecting replies</a:t>
            </a:r>
            <a:endParaRPr/>
          </a:p>
        </p:txBody>
      </p:sp>
      <p:sp>
        <p:nvSpPr>
          <p:cNvPr id="723" name="Google Shape;723;p107"/>
          <p:cNvSpPr txBox="1"/>
          <p:nvPr>
            <p:ph idx="1" type="body"/>
          </p:nvPr>
        </p:nvSpPr>
        <p:spPr>
          <a:xfrm>
            <a:off x="564700" y="2462825"/>
            <a:ext cx="156438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Use reply-to header to redirect email replies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Ensure targets dont alert impersonation victim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Can be redirected to </a:t>
            </a:r>
            <a:r>
              <a:rPr lang="en-GB"/>
              <a:t>attacker</a:t>
            </a:r>
            <a:r>
              <a:rPr lang="en-GB"/>
              <a:t> controlled address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Useful to track which recipients respond to phishing emails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8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Meeting Invites</a:t>
            </a:r>
            <a:endParaRPr/>
          </a:p>
        </p:txBody>
      </p:sp>
      <p:sp>
        <p:nvSpPr>
          <p:cNvPr id="729" name="Google Shape;729;p108"/>
          <p:cNvSpPr txBox="1"/>
          <p:nvPr>
            <p:ph idx="1" type="body"/>
          </p:nvPr>
        </p:nvSpPr>
        <p:spPr>
          <a:xfrm>
            <a:off x="547275" y="1687875"/>
            <a:ext cx="8579400" cy="783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-666750" lvl="0" marL="914400" rtl="0" algn="l">
              <a:spcBef>
                <a:spcPts val="0"/>
              </a:spcBef>
              <a:spcAft>
                <a:spcPts val="0"/>
              </a:spcAft>
              <a:buSzPts val="3300"/>
              <a:buChar char="&gt;"/>
            </a:pPr>
            <a:r>
              <a:rPr lang="en-GB"/>
              <a:t>ICS file with special content type</a:t>
            </a:r>
            <a:endParaRPr/>
          </a:p>
          <a:p>
            <a:pPr indent="-615950" lvl="1" marL="1828800" rtl="0" algn="l">
              <a:spcBef>
                <a:spcPts val="0"/>
              </a:spcBef>
              <a:spcAft>
                <a:spcPts val="0"/>
              </a:spcAft>
              <a:buSzPts val="2500"/>
              <a:buChar char="一"/>
            </a:pPr>
            <a:r>
              <a:rPr lang="en-GB"/>
              <a:t>Whole range of fields</a:t>
            </a:r>
            <a:endParaRPr/>
          </a:p>
          <a:p>
            <a:pPr indent="-666750" lvl="0" marL="914400" rtl="0" algn="l">
              <a:spcBef>
                <a:spcPts val="1000"/>
              </a:spcBef>
              <a:spcAft>
                <a:spcPts val="0"/>
              </a:spcAft>
              <a:buSzPts val="3300"/>
              <a:buChar char="&gt;"/>
            </a:pPr>
            <a:r>
              <a:rPr lang="en-GB"/>
              <a:t>Same techniques apply</a:t>
            </a:r>
            <a:endParaRPr/>
          </a:p>
          <a:p>
            <a:pPr indent="-666750" lvl="0" marL="914400" rtl="0" algn="l">
              <a:spcBef>
                <a:spcPts val="1000"/>
              </a:spcBef>
              <a:spcAft>
                <a:spcPts val="0"/>
              </a:spcAft>
              <a:buSzPts val="3300"/>
              <a:buChar char="&gt;"/>
            </a:pPr>
            <a:r>
              <a:rPr lang="en-GB"/>
              <a:t>ATTENDEEs and ORGANIZERs</a:t>
            </a:r>
            <a:endParaRPr/>
          </a:p>
          <a:p>
            <a:pPr indent="-615950" lvl="1" marL="1828800" rtl="0" algn="l">
              <a:spcBef>
                <a:spcPts val="0"/>
              </a:spcBef>
              <a:spcAft>
                <a:spcPts val="0"/>
              </a:spcAft>
              <a:buSzPts val="2500"/>
              <a:buChar char="一"/>
            </a:pPr>
            <a:r>
              <a:rPr lang="en-GB"/>
              <a:t>RSVP=FALSE to prevent </a:t>
            </a:r>
            <a:br>
              <a:rPr lang="en-GB"/>
            </a:br>
            <a:r>
              <a:rPr lang="en-GB"/>
              <a:t>notification emails to ORGANIZER</a:t>
            </a:r>
            <a:endParaRPr/>
          </a:p>
          <a:p>
            <a:pPr indent="-666750" lvl="0" marL="914400" rtl="0" algn="l">
              <a:spcBef>
                <a:spcPts val="1000"/>
              </a:spcBef>
              <a:spcAft>
                <a:spcPts val="0"/>
              </a:spcAft>
              <a:buSzPts val="3300"/>
              <a:buChar char="&gt;"/>
            </a:pPr>
            <a:r>
              <a:rPr lang="en-GB"/>
              <a:t>X-ALT-DESC to set HTML content</a:t>
            </a:r>
            <a:endParaRPr/>
          </a:p>
          <a:p>
            <a:pPr indent="-615950" lvl="1" marL="1828800" rtl="0" algn="l">
              <a:spcBef>
                <a:spcPts val="0"/>
              </a:spcBef>
              <a:spcAft>
                <a:spcPts val="0"/>
              </a:spcAft>
              <a:buSzPts val="2500"/>
              <a:buChar char="一"/>
            </a:pPr>
            <a:r>
              <a:rPr lang="en-GB"/>
              <a:t>Conveniently bypasses safety </a:t>
            </a:r>
            <a:br>
              <a:rPr lang="en-GB"/>
            </a:br>
            <a:r>
              <a:rPr lang="en-GB"/>
              <a:t>tips and mail flow rules in message body</a:t>
            </a:r>
            <a:endParaRPr/>
          </a:p>
        </p:txBody>
      </p:sp>
      <p:pic>
        <p:nvPicPr>
          <p:cNvPr id="730" name="Google Shape;73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000" y="2462825"/>
            <a:ext cx="7378402" cy="4256024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1" name="Google Shape;731;p108"/>
          <p:cNvPicPr preferRelativeResize="0"/>
          <p:nvPr/>
        </p:nvPicPr>
        <p:blipFill rotWithShape="1">
          <a:blip r:embed="rId5">
            <a:alphaModFix/>
          </a:blip>
          <a:srcRect b="4646" l="1732" r="1452" t="1860"/>
          <a:stretch/>
        </p:blipFill>
        <p:spPr>
          <a:xfrm>
            <a:off x="12989475" y="6438925"/>
            <a:ext cx="4360175" cy="21172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09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Anonymous Sender</a:t>
            </a:r>
            <a:endParaRPr/>
          </a:p>
        </p:txBody>
      </p:sp>
      <p:sp>
        <p:nvSpPr>
          <p:cNvPr id="737" name="Google Shape;737;p109"/>
          <p:cNvSpPr txBox="1"/>
          <p:nvPr>
            <p:ph idx="1" type="body"/>
          </p:nvPr>
        </p:nvSpPr>
        <p:spPr>
          <a:xfrm>
            <a:off x="564700" y="2311450"/>
            <a:ext cx="7630800" cy="6848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What happens if Sender </a:t>
            </a:r>
            <a:br>
              <a:rPr lang="en-GB"/>
            </a:br>
            <a:r>
              <a:rPr lang="en-GB"/>
              <a:t>header is removed?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Just using hex characters </a:t>
            </a:r>
            <a:br>
              <a:rPr lang="en-GB"/>
            </a:br>
            <a:r>
              <a:rPr lang="en-GB"/>
              <a:t>and an empty address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Outlook is unable to render sender information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Displays as [Unknown]</a:t>
            </a:r>
            <a:br>
              <a:rPr lang="en-GB"/>
            </a:b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Creates some interesting opportunities for fun</a:t>
            </a:r>
            <a:endParaRPr/>
          </a:p>
        </p:txBody>
      </p:sp>
      <p:pic>
        <p:nvPicPr>
          <p:cNvPr id="738" name="Google Shape;73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0650" y="3221675"/>
            <a:ext cx="8675748" cy="3808699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9" name="Google Shape;739;p109"/>
          <p:cNvPicPr preferRelativeResize="0"/>
          <p:nvPr/>
        </p:nvPicPr>
        <p:blipFill rotWithShape="1">
          <a:blip r:embed="rId5">
            <a:alphaModFix/>
          </a:blip>
          <a:srcRect b="5272" l="1706" r="2397" t="5806"/>
          <a:stretch/>
        </p:blipFill>
        <p:spPr>
          <a:xfrm>
            <a:off x="12216575" y="6734700"/>
            <a:ext cx="5133075" cy="182142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0" name="Google Shape;740;p109"/>
          <p:cNvSpPr/>
          <p:nvPr/>
        </p:nvSpPr>
        <p:spPr>
          <a:xfrm>
            <a:off x="9577250" y="2462825"/>
            <a:ext cx="7772400" cy="1145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3636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Inter"/>
                <a:ea typeface="Inter"/>
                <a:cs typeface="Inter"/>
                <a:sym typeface="Inter"/>
              </a:rPr>
              <a:t>From: </a:t>
            </a:r>
            <a:r>
              <a:rPr b="1" lang="en-GB" sz="26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\x1f &lt;,&gt;</a:t>
            </a:r>
            <a:r>
              <a:rPr b="1" lang="en-GB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&lt;james.bond@tantomail.com&gt;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6" name="Google Shape;746;p110"/>
          <p:cNvSpPr txBox="1"/>
          <p:nvPr>
            <p:ph type="title"/>
          </p:nvPr>
        </p:nvSpPr>
        <p:spPr>
          <a:xfrm>
            <a:off x="8163659" y="4667675"/>
            <a:ext cx="3879000" cy="168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Wrap Up</a:t>
            </a:r>
            <a:endParaRPr/>
          </a:p>
        </p:txBody>
      </p:sp>
      <p:pic>
        <p:nvPicPr>
          <p:cNvPr id="747" name="Google Shape;747;p110"/>
          <p:cNvPicPr preferRelativeResize="0"/>
          <p:nvPr/>
        </p:nvPicPr>
        <p:blipFill rotWithShape="1">
          <a:blip r:embed="rId4">
            <a:alphaModFix/>
          </a:blip>
          <a:srcRect b="36882" l="32863" r="59507" t="44207"/>
          <a:stretch/>
        </p:blipFill>
        <p:spPr>
          <a:xfrm>
            <a:off x="6245338" y="4406025"/>
            <a:ext cx="1395200" cy="19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11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Disclosure</a:t>
            </a:r>
            <a:endParaRPr/>
          </a:p>
        </p:txBody>
      </p:sp>
      <p:sp>
        <p:nvSpPr>
          <p:cNvPr id="753" name="Google Shape;753;p111"/>
          <p:cNvSpPr txBox="1"/>
          <p:nvPr>
            <p:ph idx="1" type="body"/>
          </p:nvPr>
        </p:nvSpPr>
        <p:spPr>
          <a:xfrm>
            <a:off x="564700" y="2462825"/>
            <a:ext cx="155124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Research responsibly disclosed to Microsoft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i="1" lang="en-GB"/>
              <a:t>“This case does not meet MSRC’s current bar for immediate servicing”</a:t>
            </a:r>
            <a:endParaRPr i="1"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Some fixes have been implemented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New techniques and bypasses will be revealed soon</a:t>
            </a:r>
            <a:endParaRPr/>
          </a:p>
        </p:txBody>
      </p:sp>
      <p:sp>
        <p:nvSpPr>
          <p:cNvPr id="754" name="Google Shape;754;p111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12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Looking forward</a:t>
            </a:r>
            <a:endParaRPr/>
          </a:p>
        </p:txBody>
      </p:sp>
      <p:sp>
        <p:nvSpPr>
          <p:cNvPr id="760" name="Google Shape;760;p112"/>
          <p:cNvSpPr txBox="1"/>
          <p:nvPr>
            <p:ph idx="1" type="body"/>
          </p:nvPr>
        </p:nvSpPr>
        <p:spPr>
          <a:xfrm>
            <a:off x="564700" y="2462825"/>
            <a:ext cx="15512400" cy="60933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/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What’s clear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Inconsistent SMTP header parsing is an ongoing problem hard to fix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Future research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Other email providers (Google, Apple, Yahoo)</a:t>
            </a:r>
            <a:endParaRPr/>
          </a:p>
          <a:p>
            <a:pPr indent="-685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Full version of this talk (~1 hr)</a:t>
            </a:r>
            <a:endParaRPr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BSides Canberra YouTube channel</a:t>
            </a:r>
            <a:endParaRPr/>
          </a:p>
        </p:txBody>
      </p:sp>
      <p:sp>
        <p:nvSpPr>
          <p:cNvPr id="761" name="Google Shape;761;p112"/>
          <p:cNvSpPr/>
          <p:nvPr/>
        </p:nvSpPr>
        <p:spPr>
          <a:xfrm>
            <a:off x="15292925" y="269625"/>
            <a:ext cx="2703300" cy="14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3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/>
              <a:t>Thank You</a:t>
            </a:r>
            <a:endParaRPr sz="8000"/>
          </a:p>
        </p:txBody>
      </p:sp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2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Commands</a:t>
            </a:r>
            <a:endParaRPr/>
          </a:p>
        </p:txBody>
      </p:sp>
      <p:sp>
        <p:nvSpPr>
          <p:cNvPr id="247" name="Google Shape;247;p52"/>
          <p:cNvSpPr txBox="1"/>
          <p:nvPr>
            <p:ph idx="1" type="body"/>
          </p:nvPr>
        </p:nvSpPr>
        <p:spPr>
          <a:xfrm>
            <a:off x="564700" y="2462825"/>
            <a:ext cx="15148200" cy="68481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 lnSpcReduction="20000"/>
          </a:bodyPr>
          <a:lstStyle/>
          <a:p>
            <a:pPr indent="-6858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HELO/EHLO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Identifying message</a:t>
            </a:r>
            <a:endParaRPr/>
          </a:p>
          <a:p>
            <a:pPr indent="-685800" lvl="0" marL="914400" rtl="0" algn="l"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MAIL FROM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Sender’s address</a:t>
            </a:r>
            <a:endParaRPr/>
          </a:p>
          <a:p>
            <a:pPr indent="-685800" lvl="0" marL="914400" rtl="0" algn="l"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RCPT TO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Recipient’s address</a:t>
            </a:r>
            <a:endParaRPr/>
          </a:p>
          <a:p>
            <a:pPr indent="-685800" lvl="0" marL="914400" rtl="0" algn="l">
              <a:spcBef>
                <a:spcPts val="1000"/>
              </a:spcBef>
              <a:spcAft>
                <a:spcPts val="0"/>
              </a:spcAft>
              <a:buSzPts val="3600"/>
              <a:buChar char="&gt;"/>
            </a:pPr>
            <a:r>
              <a:rPr lang="en-GB"/>
              <a:t>DATA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Message content</a:t>
            </a:r>
            <a:endParaRPr/>
          </a:p>
          <a:p>
            <a:pPr indent="-635000" lvl="1" marL="1828800" rtl="0" algn="l">
              <a:spcBef>
                <a:spcPts val="0"/>
              </a:spcBef>
              <a:spcAft>
                <a:spcPts val="0"/>
              </a:spcAft>
              <a:buSzPts val="2800"/>
              <a:buChar char="一"/>
            </a:pPr>
            <a:r>
              <a:rPr lang="en-GB"/>
              <a:t>Terminated with ‘.’</a:t>
            </a:r>
            <a:endParaRPr/>
          </a:p>
          <a:p>
            <a:pPr indent="-685800" lvl="0" marL="914400" rtl="0" algn="l">
              <a:spcBef>
                <a:spcPts val="1000"/>
              </a:spcBef>
              <a:spcAft>
                <a:spcPts val="2400"/>
              </a:spcAft>
              <a:buSzPts val="3600"/>
              <a:buChar char="&gt;"/>
            </a:pPr>
            <a:r>
              <a:rPr lang="en-GB"/>
              <a:t>QUIT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01495"/>
            <a:ext cx="18272123" cy="102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3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Transfer</a:t>
            </a:r>
            <a:endParaRPr/>
          </a:p>
        </p:txBody>
      </p:sp>
      <p:sp>
        <p:nvSpPr>
          <p:cNvPr id="254" name="Google Shape;254;p53"/>
          <p:cNvSpPr txBox="1"/>
          <p:nvPr/>
        </p:nvSpPr>
        <p:spPr>
          <a:xfrm>
            <a:off x="143272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Hello, my name is Jane. </a:t>
            </a:r>
            <a:b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I’m sending an email from gmail.com and my </a:t>
            </a:r>
            <a:b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IP is 10.10.10.10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55" name="Google Shape;255;p53"/>
          <p:cNvSpPr txBox="1"/>
          <p:nvPr/>
        </p:nvSpPr>
        <p:spPr>
          <a:xfrm>
            <a:off x="1250437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Sure, I’m ready to </a:t>
            </a:r>
            <a:b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receive your email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56" name="Google Shape;256;p53"/>
          <p:cNvSpPr txBox="1"/>
          <p:nvPr/>
        </p:nvSpPr>
        <p:spPr>
          <a:xfrm>
            <a:off x="6396375" y="6057188"/>
            <a:ext cx="293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HELO gmail.com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57" name="Google Shape;257;p53"/>
          <p:cNvSpPr txBox="1"/>
          <p:nvPr/>
        </p:nvSpPr>
        <p:spPr>
          <a:xfrm>
            <a:off x="8984100" y="7639538"/>
            <a:ext cx="293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250 Hello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01495"/>
            <a:ext cx="18272123" cy="102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4"/>
          <p:cNvSpPr txBox="1"/>
          <p:nvPr>
            <p:ph type="title"/>
          </p:nvPr>
        </p:nvSpPr>
        <p:spPr>
          <a:xfrm>
            <a:off x="71865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Transfer</a:t>
            </a:r>
            <a:endParaRPr/>
          </a:p>
        </p:txBody>
      </p:sp>
      <p:sp>
        <p:nvSpPr>
          <p:cNvPr id="264" name="Google Shape;264;p54"/>
          <p:cNvSpPr txBox="1"/>
          <p:nvPr/>
        </p:nvSpPr>
        <p:spPr>
          <a:xfrm>
            <a:off x="143272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The sender is </a:t>
            </a:r>
            <a:b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jane@gmail.com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65" name="Google Shape;265;p54"/>
          <p:cNvSpPr txBox="1"/>
          <p:nvPr/>
        </p:nvSpPr>
        <p:spPr>
          <a:xfrm>
            <a:off x="12504375" y="6133388"/>
            <a:ext cx="43650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OK, that’s fine</a:t>
            </a:r>
            <a:endParaRPr sz="20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66" name="Google Shape;266;p54"/>
          <p:cNvSpPr txBox="1"/>
          <p:nvPr/>
        </p:nvSpPr>
        <p:spPr>
          <a:xfrm>
            <a:off x="6396375" y="6057188"/>
            <a:ext cx="2936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MAIL FROM: &lt;jane@gmail.com&gt;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67" name="Google Shape;267;p54"/>
          <p:cNvSpPr txBox="1"/>
          <p:nvPr/>
        </p:nvSpPr>
        <p:spPr>
          <a:xfrm>
            <a:off x="8984100" y="7639538"/>
            <a:ext cx="293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Inter Black"/>
                <a:ea typeface="Inter Black"/>
                <a:cs typeface="Inter Black"/>
                <a:sym typeface="Inter Black"/>
              </a:rPr>
              <a:t>250 OK</a:t>
            </a:r>
            <a:endParaRPr sz="2000">
              <a:solidFill>
                <a:schemeClr val="accen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antosec (v1)">
  <a:themeElements>
    <a:clrScheme name="Simple Light">
      <a:dk1>
        <a:srgbClr val="000000"/>
      </a:dk1>
      <a:lt1>
        <a:srgbClr val="FFFFFF"/>
      </a:lt1>
      <a:dk2>
        <a:srgbClr val="E5E5E5"/>
      </a:dk2>
      <a:lt2>
        <a:srgbClr val="E5E5E5"/>
      </a:lt2>
      <a:accent1>
        <a:srgbClr val="FF0000"/>
      </a:accent1>
      <a:accent2>
        <a:srgbClr val="FF0000"/>
      </a:accent2>
      <a:accent3>
        <a:srgbClr val="FF0000"/>
      </a:accent3>
      <a:accent4>
        <a:srgbClr val="FF0000"/>
      </a:accent4>
      <a:accent5>
        <a:srgbClr val="FF0000"/>
      </a:accent5>
      <a:accent6>
        <a:srgbClr val="FF0000"/>
      </a:accent6>
      <a:hlink>
        <a:srgbClr val="FF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